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1" r:id="rId1"/>
  </p:sldMasterIdLst>
  <p:notesMasterIdLst>
    <p:notesMasterId r:id="rId35"/>
  </p:notesMasterIdLst>
  <p:sldIdLst>
    <p:sldId id="256" r:id="rId2"/>
    <p:sldId id="286" r:id="rId3"/>
    <p:sldId id="291" r:id="rId4"/>
    <p:sldId id="292" r:id="rId5"/>
    <p:sldId id="289" r:id="rId6"/>
    <p:sldId id="294" r:id="rId7"/>
    <p:sldId id="295" r:id="rId8"/>
    <p:sldId id="298" r:id="rId9"/>
    <p:sldId id="299" r:id="rId10"/>
    <p:sldId id="281" r:id="rId11"/>
    <p:sldId id="263" r:id="rId12"/>
    <p:sldId id="264" r:id="rId13"/>
    <p:sldId id="305" r:id="rId14"/>
    <p:sldId id="268" r:id="rId15"/>
    <p:sldId id="307" r:id="rId16"/>
    <p:sldId id="269" r:id="rId17"/>
    <p:sldId id="308" r:id="rId18"/>
    <p:sldId id="270" r:id="rId19"/>
    <p:sldId id="309" r:id="rId20"/>
    <p:sldId id="310" r:id="rId21"/>
    <p:sldId id="311" r:id="rId22"/>
    <p:sldId id="312" r:id="rId23"/>
    <p:sldId id="313" r:id="rId24"/>
    <p:sldId id="302" r:id="rId25"/>
    <p:sldId id="314" r:id="rId26"/>
    <p:sldId id="277" r:id="rId27"/>
    <p:sldId id="315" r:id="rId28"/>
    <p:sldId id="303" r:id="rId29"/>
    <p:sldId id="262" r:id="rId30"/>
    <p:sldId id="265" r:id="rId31"/>
    <p:sldId id="266" r:id="rId32"/>
    <p:sldId id="301" r:id="rId33"/>
    <p:sldId id="304" r:id="rId34"/>
  </p:sldIdLst>
  <p:sldSz cx="12192000" cy="6858000"/>
  <p:notesSz cx="7099300" cy="10234613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6082"/>
    <a:srgbClr val="E97132"/>
    <a:srgbClr val="FF2B2B"/>
    <a:srgbClr val="8A8A8A"/>
    <a:srgbClr val="C00707"/>
    <a:srgbClr val="0D73C1"/>
    <a:srgbClr val="3A4C7F"/>
    <a:srgbClr val="01AE4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24E76C2-D0BC-49EB-94EF-7B96FFB020C1}">
  <a:tblStyle styleId="{724E76C2-D0BC-49EB-94EF-7B96FFB020C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647" autoAdjust="0"/>
    <p:restoredTop sz="94151" autoAdjust="0"/>
  </p:normalViewPr>
  <p:slideViewPr>
    <p:cSldViewPr snapToGrid="0">
      <p:cViewPr>
        <p:scale>
          <a:sx n="66" d="100"/>
          <a:sy n="66" d="100"/>
        </p:scale>
        <p:origin x="504" y="-5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75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4022725" y="0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38113" y="768350"/>
            <a:ext cx="6824662" cy="38401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946150" y="4862512"/>
            <a:ext cx="5207000" cy="4603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9723437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4022725" y="9723437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450" tIns="48225" rIns="96450" bIns="4822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</a:pPr>
            <a:fld id="{00000000-1234-1234-1234-123412341234}" type="slidenum">
              <a:rPr lang="en-US" sz="1100" b="0" i="0" u="sng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‹N›</a:t>
            </a:fld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g92715c68a5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8113" y="768350"/>
            <a:ext cx="6824662" cy="38401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" name="Google Shape;16;g92715c68a5_0_41:notes"/>
          <p:cNvSpPr txBox="1">
            <a:spLocks noGrp="1"/>
          </p:cNvSpPr>
          <p:nvPr>
            <p:ph type="body" idx="1"/>
          </p:nvPr>
        </p:nvSpPr>
        <p:spPr>
          <a:xfrm>
            <a:off x="946150" y="4862512"/>
            <a:ext cx="5207100" cy="460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" name="Google Shape;17;g92715c68a5_0_41:notes"/>
          <p:cNvSpPr txBox="1">
            <a:spLocks noGrp="1"/>
          </p:cNvSpPr>
          <p:nvPr>
            <p:ph type="sldNum" idx="12"/>
          </p:nvPr>
        </p:nvSpPr>
        <p:spPr>
          <a:xfrm>
            <a:off x="4022725" y="9723437"/>
            <a:ext cx="3076500" cy="511200"/>
          </a:xfrm>
          <a:prstGeom prst="rect">
            <a:avLst/>
          </a:prstGeom>
        </p:spPr>
        <p:txBody>
          <a:bodyPr spcFirstLastPara="1" wrap="square" lIns="96450" tIns="48225" rIns="96450" bIns="482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</a:pPr>
            <a:fld id="{00000000-1234-1234-1234-123412341234}" type="slidenum">
              <a:rPr lang="en-US"/>
              <a:t>1</a:t>
            </a:fld>
            <a:endParaRPr sz="1400" u="none" dirty="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</a:pPr>
            <a:fld id="{00000000-1234-1234-1234-123412341234}" type="slidenum">
              <a:rPr lang="en-US" sz="1100" b="0" i="0" u="sng" strike="noStrike" cap="none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6167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</a:pPr>
            <a:fld id="{00000000-1234-1234-1234-123412341234}" type="slidenum">
              <a:rPr lang="en-US" sz="1100" b="0" i="0" u="sng" strike="noStrike" cap="none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24629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</a:pPr>
            <a:fld id="{00000000-1234-1234-1234-123412341234}" type="slidenum">
              <a:rPr lang="en-US" sz="1100" b="0" i="0" u="sng" strike="noStrike" cap="none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16264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</a:pPr>
            <a:fld id="{00000000-1234-1234-1234-123412341234}" type="slidenum">
              <a:rPr lang="en-US" sz="1100" b="0" i="0" u="sng" strike="noStrike" cap="none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96901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</a:pPr>
            <a:fld id="{00000000-1234-1234-1234-123412341234}" type="slidenum">
              <a:rPr lang="en-US" sz="1100" b="0" i="0" u="sng" strike="noStrike" cap="none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72340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</a:pPr>
            <a:fld id="{00000000-1234-1234-1234-123412341234}" type="slidenum">
              <a:rPr lang="en-US" sz="1100" b="0" i="0" u="sng" strike="noStrike" cap="none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06261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</a:pPr>
            <a:fld id="{00000000-1234-1234-1234-123412341234}" type="slidenum">
              <a:rPr lang="en-US" sz="1100" b="0" i="0" u="sng" strike="noStrike" cap="none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78052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</a:pPr>
            <a:fld id="{00000000-1234-1234-1234-123412341234}" type="slidenum">
              <a:rPr lang="en-US" sz="1100" b="0" i="0" u="sng" strike="noStrike" cap="none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46528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</a:pPr>
            <a:fld id="{00000000-1234-1234-1234-123412341234}" type="slidenum">
              <a:rPr lang="en-US" sz="1100" b="0" i="0" u="sng" strike="noStrike" cap="none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54815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</a:pPr>
            <a:fld id="{00000000-1234-1234-1234-123412341234}" type="slidenum">
              <a:rPr lang="en-US" sz="1100" b="0" i="0" u="sng" strike="noStrike" cap="none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23064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Per la figura con energie differenti: https://www.researchgate.net/publication/306331976_Nuclear_physics_in_particle_therapy_A_review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</a:pPr>
            <a:fld id="{00000000-1234-1234-1234-123412341234}" type="slidenum">
              <a:rPr lang="en-US" sz="1100" b="0" i="0" u="sng" strike="noStrike" cap="none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879719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</a:pPr>
            <a:fld id="{00000000-1234-1234-1234-123412341234}" type="slidenum">
              <a:rPr lang="en-US" sz="1100" b="0" i="0" u="sng" strike="noStrike" cap="none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131773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</a:pPr>
            <a:fld id="{00000000-1234-1234-1234-123412341234}" type="slidenum">
              <a:rPr lang="en-US" sz="1100" b="0" i="0" u="sng" strike="noStrike" cap="none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263943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</a:pPr>
            <a:fld id="{00000000-1234-1234-1234-123412341234}" type="slidenum">
              <a:rPr lang="en-US" sz="1100" b="0" i="0" u="sng" strike="noStrike" cap="none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094536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</a:pPr>
            <a:fld id="{00000000-1234-1234-1234-123412341234}" type="slidenum">
              <a:rPr lang="en-US" sz="1100" b="0" i="0" u="sng" strike="noStrike" cap="none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398788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</a:pPr>
            <a:fld id="{00000000-1234-1234-1234-123412341234}" type="slidenum">
              <a:rPr lang="en-US" sz="1100" b="0" i="0" u="sng" strike="noStrike" cap="none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60179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Per la figura con polmoni: slide spighi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</a:pPr>
            <a:fld id="{00000000-1234-1234-1234-123412341234}" type="slidenum">
              <a:rPr lang="en-US" sz="1100" b="0" i="0" u="sng" strike="noStrike" cap="none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87204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Per la figura con polmoni: slide spighi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</a:pPr>
            <a:fld id="{00000000-1234-1234-1234-123412341234}" type="slidenum">
              <a:rPr lang="en-US" sz="1100" b="0" i="0" u="sng" strike="noStrike" cap="none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55896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In questo modo la frammentazione dei fasci di ioni di elementi chimici di cui sono composti i tessuti umani (C e O) che collidono con un target (</a:t>
            </a:r>
            <a:r>
              <a:rPr lang="it-IT" dirty="0" err="1"/>
              <a:t>aricchito</a:t>
            </a:r>
            <a:r>
              <a:rPr lang="it-IT" dirty="0"/>
              <a:t>) di idrogeno vengono studiati con la più semplice frammentazione del proiettile.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</a:pPr>
            <a:fld id="{00000000-1234-1234-1234-123412341234}" type="slidenum">
              <a:rPr lang="en-US" sz="1100" b="0" i="0" u="sng" strike="noStrike" cap="none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64234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Altezza di circa 50 cm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</a:pPr>
            <a:fld id="{00000000-1234-1234-1234-123412341234}" type="slidenum">
              <a:rPr lang="en-US" sz="1100" b="0" i="0" u="sng" strike="noStrike" cap="none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21930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Altezza di circa 50 cm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</a:pPr>
            <a:fld id="{00000000-1234-1234-1234-123412341234}" type="slidenum">
              <a:rPr lang="en-US" sz="1100" b="0" i="0" u="sng" strike="noStrike" cap="none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4435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Altezza di circa 50 cm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</a:pPr>
            <a:fld id="{00000000-1234-1234-1234-123412341234}" type="slidenum">
              <a:rPr lang="en-US" sz="1100" b="0" i="0" u="sng" strike="noStrike" cap="none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50951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Altezza di circa 50 cm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</a:pPr>
            <a:fld id="{00000000-1234-1234-1234-123412341234}" type="slidenum">
              <a:rPr lang="en-US" sz="1100" b="0" i="0" u="sng" strike="noStrike" cap="none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68368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9;p4">
            <a:extLst>
              <a:ext uri="{FF2B5EF4-FFF2-40B4-BE49-F238E27FC236}">
                <a16:creationId xmlns:a16="http://schemas.microsoft.com/office/drawing/2014/main" id="{7721C231-12AD-4547-3DA9-75BFCEFFDA5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133280" y="2095244"/>
            <a:ext cx="8397875" cy="1946275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1" vertOverflow="overflow" horzOverflow="overflow" vert="horz" wrap="square" lIns="91425" tIns="91425" rIns="91425" bIns="91425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it-IT" sz="4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manSerif" panose="02000603060000020004" pitchFamily="2" charset="0"/>
                <a:ea typeface="Arial"/>
                <a:cs typeface="Arial" panose="020B0604020202020204" pitchFamily="34" charset="0"/>
                <a:sym typeface="Arial"/>
              </a:rPr>
              <a:t>IDENTIFICAZIONE DEI FRAMMENTI NUCLEARI PRODOTTI IN EVENTI SIMULATI ALL’ESPERIMENTO FOOT</a:t>
            </a:r>
          </a:p>
        </p:txBody>
      </p:sp>
      <p:sp>
        <p:nvSpPr>
          <p:cNvPr id="9" name="Google Shape;20;p4">
            <a:extLst>
              <a:ext uri="{FF2B5EF4-FFF2-40B4-BE49-F238E27FC236}">
                <a16:creationId xmlns:a16="http://schemas.microsoft.com/office/drawing/2014/main" id="{61C66C22-B9C8-92FB-9394-324884D39761}"/>
              </a:ext>
            </a:extLst>
          </p:cNvPr>
          <p:cNvSpPr txBox="1"/>
          <p:nvPr userDrawn="1"/>
        </p:nvSpPr>
        <p:spPr>
          <a:xfrm>
            <a:off x="2330228" y="5935752"/>
            <a:ext cx="7772400" cy="686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it-IT" sz="1800" dirty="0">
                <a:solidFill>
                  <a:schemeClr val="tx1"/>
                </a:solidFill>
                <a:latin typeface="RomanSerif" panose="02000603060000020004" pitchFamily="2" charset="0"/>
                <a:cs typeface="Arial" panose="020B0604020202020204" pitchFamily="34" charset="0"/>
              </a:rPr>
              <a:t>Anno Accademico 2023/2024</a:t>
            </a:r>
          </a:p>
          <a:p>
            <a:pPr algn="ctr">
              <a:spcBef>
                <a:spcPts val="600"/>
              </a:spcBef>
            </a:pPr>
            <a:r>
              <a:rPr lang="it-IT" sz="1800" dirty="0">
                <a:solidFill>
                  <a:schemeClr val="tx1"/>
                </a:solidFill>
                <a:latin typeface="RomanSerif" panose="02000603060000020004" pitchFamily="2" charset="0"/>
                <a:cs typeface="Arial" panose="020B0604020202020204" pitchFamily="34" charset="0"/>
              </a:rPr>
              <a:t>26/07/2024</a:t>
            </a:r>
          </a:p>
        </p:txBody>
      </p:sp>
      <p:sp>
        <p:nvSpPr>
          <p:cNvPr id="10" name="Google Shape;21;p4">
            <a:extLst>
              <a:ext uri="{FF2B5EF4-FFF2-40B4-BE49-F238E27FC236}">
                <a16:creationId xmlns:a16="http://schemas.microsoft.com/office/drawing/2014/main" id="{9ABA280F-9470-869A-3FC5-EDE91DA53B2F}"/>
              </a:ext>
            </a:extLst>
          </p:cNvPr>
          <p:cNvSpPr txBox="1"/>
          <p:nvPr userDrawn="1"/>
        </p:nvSpPr>
        <p:spPr>
          <a:xfrm>
            <a:off x="2209799" y="0"/>
            <a:ext cx="7772400" cy="794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2400" cap="small" dirty="0">
                <a:solidFill>
                  <a:schemeClr val="tx1"/>
                </a:solidFill>
                <a:latin typeface="RomanSerif" panose="02000603060000020004" pitchFamily="2" charset="0"/>
                <a:cs typeface="Arial" panose="020B0604020202020204" pitchFamily="34" charset="0"/>
              </a:rPr>
              <a:t>Alma Mater Studiorum ∙ </a:t>
            </a:r>
            <a:r>
              <a:rPr lang="it-IT" sz="2400" cap="small" noProof="0" dirty="0">
                <a:solidFill>
                  <a:schemeClr val="tx1"/>
                </a:solidFill>
                <a:latin typeface="RomanSerif" panose="02000603060000020004" pitchFamily="2" charset="0"/>
                <a:cs typeface="Arial" panose="020B0604020202020204" pitchFamily="34" charset="0"/>
              </a:rPr>
              <a:t>Università</a:t>
            </a:r>
            <a:r>
              <a:rPr lang="en-US" sz="2400" cap="small" dirty="0">
                <a:solidFill>
                  <a:schemeClr val="tx1"/>
                </a:solidFill>
                <a:latin typeface="RomanSerif" panose="02000603060000020004" pitchFamily="2" charset="0"/>
                <a:cs typeface="Arial" panose="020B0604020202020204" pitchFamily="34" charset="0"/>
              </a:rPr>
              <a:t> di Bologna</a:t>
            </a:r>
            <a:endParaRPr sz="2400" cap="small" dirty="0">
              <a:solidFill>
                <a:schemeClr val="tx1"/>
              </a:solidFill>
              <a:latin typeface="RomanSerif" panose="02000603060000020004" pitchFamily="2" charset="0"/>
              <a:cs typeface="Arial" panose="020B0604020202020204" pitchFamily="34" charset="0"/>
            </a:endParaRPr>
          </a:p>
        </p:txBody>
      </p:sp>
      <p:graphicFrame>
        <p:nvGraphicFramePr>
          <p:cNvPr id="11" name="Google Shape;22;p4">
            <a:extLst>
              <a:ext uri="{FF2B5EF4-FFF2-40B4-BE49-F238E27FC236}">
                <a16:creationId xmlns:a16="http://schemas.microsoft.com/office/drawing/2014/main" id="{6FDBE8ED-9AE8-004E-3B43-FDA0ED5370A3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1278552421"/>
              </p:ext>
            </p:extLst>
          </p:nvPr>
        </p:nvGraphicFramePr>
        <p:xfrm>
          <a:off x="2209796" y="4243124"/>
          <a:ext cx="8244844" cy="1478250"/>
        </p:xfrm>
        <a:graphic>
          <a:graphicData uri="http://schemas.openxmlformats.org/drawingml/2006/table">
            <a:tbl>
              <a:tblPr>
                <a:noFill/>
                <a:tableStyleId>{724E76C2-D0BC-49EB-94EF-7B96FFB020C1}</a:tableStyleId>
              </a:tblPr>
              <a:tblGrid>
                <a:gridCol w="5344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005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47463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000" noProof="0" dirty="0">
                          <a:latin typeface="RomanSerif" panose="02000603060000020004" pitchFamily="2" charset="0"/>
                        </a:rPr>
                        <a:t>Relatore</a:t>
                      </a:r>
                      <a:r>
                        <a:rPr lang="en-US" sz="2000" dirty="0">
                          <a:latin typeface="RomanSerif" panose="02000603060000020004" pitchFamily="2" charset="0"/>
                        </a:rPr>
                        <a:t>: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>
                          <a:latin typeface="RomanSerif" panose="02000603060000020004" pitchFamily="2" charset="0"/>
                        </a:rPr>
                        <a:t>Prof. Mauro Villa</a:t>
                      </a:r>
                    </a:p>
                    <a:p>
                      <a:pPr marL="0" lvl="0" indent="0" algn="l" rtl="0">
                        <a:spcBef>
                          <a:spcPts val="6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000" noProof="0" dirty="0">
                          <a:latin typeface="RomanSerif" panose="02000603060000020004" pitchFamily="2" charset="0"/>
                        </a:rPr>
                        <a:t>Correlatore</a:t>
                      </a:r>
                      <a:r>
                        <a:rPr lang="en-US" sz="2000" dirty="0">
                          <a:latin typeface="RomanSerif" panose="02000603060000020004" pitchFamily="2" charset="0"/>
                        </a:rPr>
                        <a:t>: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000" noProof="0" dirty="0">
                          <a:latin typeface="RomanSerif" panose="02000603060000020004" pitchFamily="2" charset="0"/>
                        </a:rPr>
                        <a:t>Dott</a:t>
                      </a:r>
                      <a:r>
                        <a:rPr lang="en-US" sz="2000" dirty="0">
                          <a:latin typeface="RomanSerif" panose="02000603060000020004" pitchFamily="2" charset="0"/>
                        </a:rPr>
                        <a:t>. Roberto Zarrella</a:t>
                      </a:r>
                      <a:endParaRPr sz="2000" dirty="0">
                        <a:latin typeface="RomanSerif" panose="02000603060000020004" pitchFamily="2" charset="0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000" dirty="0">
                          <a:latin typeface="RomanSerif" panose="02000603060000020004" pitchFamily="2" charset="0"/>
                        </a:rPr>
                        <a:t>Presentata da:</a:t>
                      </a:r>
                      <a:endParaRPr sz="2000" dirty="0">
                        <a:latin typeface="RomanSerif" panose="02000603060000020004" pitchFamily="2" charset="0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>
                          <a:latin typeface="RomanSerif" panose="02000603060000020004" pitchFamily="2" charset="0"/>
                        </a:rPr>
                        <a:t>Simone Pasquini</a:t>
                      </a:r>
                      <a:endParaRPr sz="2000" dirty="0">
                        <a:latin typeface="RomanSerif" panose="02000603060000020004" pitchFamily="2" charset="0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2" name="Google Shape;21;p4">
            <a:extLst>
              <a:ext uri="{FF2B5EF4-FFF2-40B4-BE49-F238E27FC236}">
                <a16:creationId xmlns:a16="http://schemas.microsoft.com/office/drawing/2014/main" id="{8DF5F02F-DE88-0DFC-9031-226943D75D49}"/>
              </a:ext>
            </a:extLst>
          </p:cNvPr>
          <p:cNvSpPr txBox="1"/>
          <p:nvPr userDrawn="1"/>
        </p:nvSpPr>
        <p:spPr>
          <a:xfrm>
            <a:off x="2209797" y="922248"/>
            <a:ext cx="7772399" cy="971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it-IT" sz="1800" dirty="0">
                <a:solidFill>
                  <a:schemeClr val="tx1"/>
                </a:solidFill>
                <a:latin typeface="RomanSerif" panose="02000603060000020004" pitchFamily="2" charset="0"/>
                <a:cs typeface="Arial" panose="020B0604020202020204" pitchFamily="34" charset="0"/>
              </a:rPr>
              <a:t>Scuola</a:t>
            </a:r>
            <a:r>
              <a:rPr lang="en-US" sz="1800" dirty="0">
                <a:solidFill>
                  <a:schemeClr val="tx1"/>
                </a:solidFill>
                <a:latin typeface="RomanSerif" panose="02000603060000020004" pitchFamily="2" charset="0"/>
                <a:cs typeface="Arial" panose="020B0604020202020204" pitchFamily="34" charset="0"/>
              </a:rPr>
              <a:t> di </a:t>
            </a:r>
            <a:r>
              <a:rPr lang="it-IT" sz="1800" dirty="0">
                <a:solidFill>
                  <a:schemeClr val="tx1"/>
                </a:solidFill>
                <a:latin typeface="RomanSerif" panose="02000603060000020004" pitchFamily="2" charset="0"/>
                <a:cs typeface="Arial" panose="020B0604020202020204" pitchFamily="34" charset="0"/>
              </a:rPr>
              <a:t>Scienze</a:t>
            </a:r>
          </a:p>
          <a:p>
            <a:pPr algn="ctr"/>
            <a:r>
              <a:rPr lang="it-IT" sz="1800" dirty="0">
                <a:solidFill>
                  <a:schemeClr val="tx1"/>
                </a:solidFill>
                <a:latin typeface="RomanSerif" panose="02000603060000020004" pitchFamily="2" charset="0"/>
                <a:cs typeface="Arial" panose="020B0604020202020204" pitchFamily="34" charset="0"/>
              </a:rPr>
              <a:t>Dipartimento</a:t>
            </a:r>
            <a:r>
              <a:rPr lang="en-US" sz="1800" dirty="0">
                <a:solidFill>
                  <a:schemeClr val="tx1"/>
                </a:solidFill>
                <a:latin typeface="RomanSerif" panose="02000603060000020004" pitchFamily="2" charset="0"/>
                <a:cs typeface="Arial" panose="020B0604020202020204" pitchFamily="34" charset="0"/>
              </a:rPr>
              <a:t> di </a:t>
            </a:r>
            <a:r>
              <a:rPr lang="it-IT" sz="1800" noProof="0" dirty="0">
                <a:solidFill>
                  <a:schemeClr val="tx1"/>
                </a:solidFill>
                <a:latin typeface="RomanSerif" panose="02000603060000020004" pitchFamily="2" charset="0"/>
                <a:cs typeface="Arial" panose="020B0604020202020204" pitchFamily="34" charset="0"/>
              </a:rPr>
              <a:t>Fisica</a:t>
            </a:r>
            <a:r>
              <a:rPr lang="en-US" sz="1800" dirty="0">
                <a:solidFill>
                  <a:schemeClr val="tx1"/>
                </a:solidFill>
                <a:latin typeface="RomanSerif" panose="02000603060000020004" pitchFamily="2" charset="0"/>
                <a:cs typeface="Arial" panose="020B0604020202020204" pitchFamily="34" charset="0"/>
              </a:rPr>
              <a:t> e </a:t>
            </a:r>
            <a:r>
              <a:rPr lang="it-IT" sz="1800" dirty="0">
                <a:solidFill>
                  <a:schemeClr val="tx1"/>
                </a:solidFill>
                <a:latin typeface="RomanSerif" panose="02000603060000020004" pitchFamily="2" charset="0"/>
                <a:cs typeface="Arial" panose="020B0604020202020204" pitchFamily="34" charset="0"/>
              </a:rPr>
              <a:t>Astronomia</a:t>
            </a:r>
          </a:p>
          <a:p>
            <a:pPr algn="ctr"/>
            <a:r>
              <a:rPr lang="en-US" sz="1800" dirty="0">
                <a:solidFill>
                  <a:schemeClr val="tx1"/>
                </a:solidFill>
                <a:latin typeface="RomanSerif" panose="02000603060000020004" pitchFamily="2" charset="0"/>
                <a:cs typeface="Arial" panose="020B0604020202020204" pitchFamily="34" charset="0"/>
              </a:rPr>
              <a:t>Corso di </a:t>
            </a:r>
            <a:r>
              <a:rPr lang="it-IT" sz="1800" dirty="0">
                <a:solidFill>
                  <a:schemeClr val="tx1"/>
                </a:solidFill>
                <a:latin typeface="RomanSerif" panose="02000603060000020004" pitchFamily="2" charset="0"/>
                <a:cs typeface="Arial" panose="020B0604020202020204" pitchFamily="34" charset="0"/>
              </a:rPr>
              <a:t>Laurea</a:t>
            </a:r>
            <a:r>
              <a:rPr lang="en-US" sz="1800" dirty="0">
                <a:solidFill>
                  <a:schemeClr val="tx1"/>
                </a:solidFill>
                <a:latin typeface="RomanSerif" panose="02000603060000020004" pitchFamily="2" charset="0"/>
                <a:cs typeface="Arial" panose="020B0604020202020204" pitchFamily="34" charset="0"/>
              </a:rPr>
              <a:t> in </a:t>
            </a:r>
            <a:r>
              <a:rPr lang="it-IT" sz="1800" noProof="0" dirty="0">
                <a:solidFill>
                  <a:schemeClr val="tx1"/>
                </a:solidFill>
                <a:latin typeface="RomanSerif" panose="02000603060000020004" pitchFamily="2" charset="0"/>
                <a:cs typeface="Arial" panose="020B0604020202020204" pitchFamily="34" charset="0"/>
              </a:rPr>
              <a:t>Fisica</a:t>
            </a:r>
          </a:p>
        </p:txBody>
      </p:sp>
    </p:spTree>
    <p:extLst>
      <p:ext uri="{BB962C8B-B14F-4D97-AF65-F5344CB8AC3E}">
        <p14:creationId xmlns:p14="http://schemas.microsoft.com/office/powerpoint/2010/main" val="40868216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8F36BDA-D6F3-F1D9-7EE0-CD66F1DAE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0EC1904-63B8-EC7B-54CA-5F8FD8A29F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A7E8B62-1D24-EDA0-853D-5863389561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1086" y="6492874"/>
            <a:ext cx="4114800" cy="365125"/>
          </a:xfrm>
        </p:spPr>
        <p:txBody>
          <a:bodyPr/>
          <a:lstStyle>
            <a:lvl1pPr algn="l">
              <a:defRPr sz="1200"/>
            </a:lvl1pPr>
          </a:lstStyle>
          <a:p>
            <a:r>
              <a:rPr lang="it-IT" dirty="0"/>
              <a:t>Alma Mater Studiorum - Università di Bologna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4D71A67-3E6A-BA7E-B90B-40E3CB344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7714" y="6492875"/>
            <a:ext cx="2743200" cy="365125"/>
          </a:xfrm>
        </p:spPr>
        <p:txBody>
          <a:bodyPr/>
          <a:lstStyle>
            <a:lvl1pPr>
              <a:defRPr sz="1200"/>
            </a:lvl1pPr>
          </a:lstStyle>
          <a:p>
            <a:fld id="{036934C1-F421-4101-B738-F0FF59A8FE63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5108213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847CFB2-200B-3EEE-ED62-0F2F4A261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D594F25-B427-61F4-8E6A-2A9F079B8A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386356"/>
            <a:ext cx="5181600" cy="4351338"/>
          </a:xfrm>
        </p:spPr>
        <p:txBody>
          <a:bodyPr/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4E982A9C-3733-03FB-F60F-F8E32143F9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386356"/>
            <a:ext cx="5181600" cy="4351338"/>
          </a:xfrm>
        </p:spPr>
        <p:txBody>
          <a:bodyPr/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7499612-24C1-8AAA-74BC-DA5480EB87DE}"/>
              </a:ext>
            </a:extLst>
          </p:cNvPr>
          <p:cNvSpPr txBox="1">
            <a:spLocks/>
          </p:cNvSpPr>
          <p:nvPr userDrawn="1"/>
        </p:nvSpPr>
        <p:spPr>
          <a:xfrm>
            <a:off x="191086" y="649287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200" b="0" i="0" u="none" strike="noStrike" cap="none">
                <a:solidFill>
                  <a:schemeClr val="tx1">
                    <a:tint val="82000"/>
                  </a:schemeClr>
                </a:solidFill>
                <a:latin typeface="+mj-lt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/>
              <a:t>Alma Mater Studiorum - Università di Bologna</a:t>
            </a:r>
            <a:endParaRPr lang="it-IT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54D937A-A168-0A61-03DE-A73737EDBDEA}"/>
              </a:ext>
            </a:extLst>
          </p:cNvPr>
          <p:cNvSpPr txBox="1">
            <a:spLocks/>
          </p:cNvSpPr>
          <p:nvPr userDrawn="1"/>
        </p:nvSpPr>
        <p:spPr>
          <a:xfrm>
            <a:off x="9257714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200" b="0" i="0" u="none" strike="noStrike" cap="none">
                <a:solidFill>
                  <a:schemeClr val="tx1">
                    <a:tint val="82000"/>
                  </a:schemeClr>
                </a:solidFill>
                <a:latin typeface="+mj-lt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36934C1-F421-4101-B738-F0FF59A8FE63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2302895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EF60C8D-1502-D459-7454-78588E805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"/>
            <a:ext cx="10515600" cy="773722"/>
          </a:xfrm>
        </p:spPr>
        <p:txBody>
          <a:bodyPr/>
          <a:lstStyle>
            <a:lvl1pPr>
              <a:defRPr b="1" i="0"/>
            </a:lvl1pPr>
          </a:lstStyle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259250A8-4737-E7EA-8E3A-1A128A4153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4400" y="1310786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52B6608A-EEBF-4FA4-D8D4-A01428000B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14400" y="2134698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D8AFA44B-8E78-DE4A-3911-0A9548E1FC5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46812" y="1310786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EBFA7A5F-D202-8392-01CB-18F6938FBF6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46812" y="2134698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piè di pagina 4">
            <a:extLst>
              <a:ext uri="{FF2B5EF4-FFF2-40B4-BE49-F238E27FC236}">
                <a16:creationId xmlns:a16="http://schemas.microsoft.com/office/drawing/2014/main" id="{855569CF-FEC4-A8A8-F389-6451F54742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1086" y="6492874"/>
            <a:ext cx="4114800" cy="365125"/>
          </a:xfrm>
        </p:spPr>
        <p:txBody>
          <a:bodyPr/>
          <a:lstStyle>
            <a:lvl1pPr algn="l">
              <a:defRPr sz="1200"/>
            </a:lvl1pPr>
          </a:lstStyle>
          <a:p>
            <a:r>
              <a:rPr lang="it-IT" dirty="0"/>
              <a:t>Alma Mater Studiorum - Università di Bologna</a:t>
            </a:r>
          </a:p>
        </p:txBody>
      </p:sp>
      <p:sp>
        <p:nvSpPr>
          <p:cNvPr id="8" name="Segnaposto numero diapositiva 5">
            <a:extLst>
              <a:ext uri="{FF2B5EF4-FFF2-40B4-BE49-F238E27FC236}">
                <a16:creationId xmlns:a16="http://schemas.microsoft.com/office/drawing/2014/main" id="{291BFE6F-6D9C-D818-F016-125863E52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7714" y="6492875"/>
            <a:ext cx="2743200" cy="365125"/>
          </a:xfrm>
        </p:spPr>
        <p:txBody>
          <a:bodyPr/>
          <a:lstStyle>
            <a:lvl1pPr>
              <a:defRPr sz="1200"/>
            </a:lvl1pPr>
          </a:lstStyle>
          <a:p>
            <a:fld id="{036934C1-F421-4101-B738-F0FF59A8FE63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1712342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68B4A67-E5E5-3279-FFB4-ACB53ECC1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3" name="Segnaposto piè di pagina 4">
            <a:extLst>
              <a:ext uri="{FF2B5EF4-FFF2-40B4-BE49-F238E27FC236}">
                <a16:creationId xmlns:a16="http://schemas.microsoft.com/office/drawing/2014/main" id="{FECAA004-1D56-0849-8139-316DFD3A71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1086" y="6492874"/>
            <a:ext cx="4114800" cy="365125"/>
          </a:xfrm>
        </p:spPr>
        <p:txBody>
          <a:bodyPr/>
          <a:lstStyle>
            <a:lvl1pPr algn="l">
              <a:defRPr sz="1200"/>
            </a:lvl1pPr>
          </a:lstStyle>
          <a:p>
            <a:r>
              <a:rPr lang="it-IT" dirty="0"/>
              <a:t>Alma Mater Studiorum - Università di Bologna</a:t>
            </a:r>
          </a:p>
        </p:txBody>
      </p:sp>
      <p:sp>
        <p:nvSpPr>
          <p:cNvPr id="4" name="Segnaposto numero diapositiva 5">
            <a:extLst>
              <a:ext uri="{FF2B5EF4-FFF2-40B4-BE49-F238E27FC236}">
                <a16:creationId xmlns:a16="http://schemas.microsoft.com/office/drawing/2014/main" id="{988FFB73-3E34-FA9E-8322-C77795CCC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7714" y="6492875"/>
            <a:ext cx="2743200" cy="365125"/>
          </a:xfrm>
        </p:spPr>
        <p:txBody>
          <a:bodyPr/>
          <a:lstStyle>
            <a:lvl1pPr>
              <a:defRPr sz="1200"/>
            </a:lvl1pPr>
          </a:lstStyle>
          <a:p>
            <a:fld id="{036934C1-F421-4101-B738-F0FF59A8FE63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2792130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4">
            <a:extLst>
              <a:ext uri="{FF2B5EF4-FFF2-40B4-BE49-F238E27FC236}">
                <a16:creationId xmlns:a16="http://schemas.microsoft.com/office/drawing/2014/main" id="{2F494872-DA82-1375-1A59-DF09E8313D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1086" y="6492874"/>
            <a:ext cx="4114800" cy="365125"/>
          </a:xfrm>
        </p:spPr>
        <p:txBody>
          <a:bodyPr/>
          <a:lstStyle>
            <a:lvl1pPr algn="l">
              <a:defRPr sz="1200"/>
            </a:lvl1pPr>
          </a:lstStyle>
          <a:p>
            <a:r>
              <a:rPr lang="it-IT" dirty="0"/>
              <a:t>Alma Mater Studiorum - Università di Bologna</a:t>
            </a:r>
          </a:p>
        </p:txBody>
      </p:sp>
      <p:sp>
        <p:nvSpPr>
          <p:cNvPr id="3" name="Segnaposto numero diapositiva 5">
            <a:extLst>
              <a:ext uri="{FF2B5EF4-FFF2-40B4-BE49-F238E27FC236}">
                <a16:creationId xmlns:a16="http://schemas.microsoft.com/office/drawing/2014/main" id="{FA30E9ED-B23D-98E7-585B-C7A91A271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7714" y="6492875"/>
            <a:ext cx="2743200" cy="365125"/>
          </a:xfrm>
        </p:spPr>
        <p:txBody>
          <a:bodyPr/>
          <a:lstStyle>
            <a:lvl1pPr>
              <a:defRPr sz="1200"/>
            </a:lvl1pPr>
          </a:lstStyle>
          <a:p>
            <a:fld id="{036934C1-F421-4101-B738-F0FF59A8FE63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9140276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BA47BFF-F06F-AE34-B0AD-39463C7899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2930691D-01F2-3D34-C3A7-F39CAD0DBC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995363"/>
            <a:ext cx="3932237" cy="48736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 dirty="0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85EEFC5F-9FE5-35C2-C928-5085E4787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758BB-6B88-4B1E-B06A-F69043ED6860}" type="datetime1">
              <a:rPr lang="it-IT" smtClean="0"/>
              <a:t>17/07/2024</a:t>
            </a:fld>
            <a:endParaRPr lang="it-IT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903028D0-8ADD-304B-15CE-03FA17B2CE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/>
              <a:t>Alma Mater Studiorum - Università di Bologna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ED42F1C9-E2DC-E92C-94BE-4E8424B626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6934C1-F421-4101-B738-F0FF59A8FE63}" type="slidenum">
              <a:rPr lang="it-IT" smtClean="0"/>
              <a:t>‹N›</a:t>
            </a:fld>
            <a:endParaRPr lang="it-IT" dirty="0"/>
          </a:p>
        </p:txBody>
      </p:sp>
      <p:sp>
        <p:nvSpPr>
          <p:cNvPr id="8" name="Titolo 1">
            <a:extLst>
              <a:ext uri="{FF2B5EF4-FFF2-40B4-BE49-F238E27FC236}">
                <a16:creationId xmlns:a16="http://schemas.microsoft.com/office/drawing/2014/main" id="{802C5D68-0303-80BC-D052-25307E2D38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67700"/>
          </a:xfrm>
        </p:spPr>
        <p:txBody>
          <a:bodyPr/>
          <a:lstStyle>
            <a:lvl1pPr>
              <a:defRPr b="1"/>
            </a:lvl1pPr>
          </a:lstStyle>
          <a:p>
            <a:r>
              <a:rPr lang="it-IT" dirty="0"/>
              <a:t>Fare clic per modificare lo stile del 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17159890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29049CF2-DA85-224D-D351-C23469C329C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 dirty="0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E9BC4058-819C-A4B9-5706-A278E34527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987425"/>
            <a:ext cx="3932237" cy="4881563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 dirty="0"/>
              <a:t>Fare clic per modificare gli stili del testo dello schema</a:t>
            </a:r>
          </a:p>
        </p:txBody>
      </p:sp>
      <p:sp>
        <p:nvSpPr>
          <p:cNvPr id="8" name="Titolo 1">
            <a:extLst>
              <a:ext uri="{FF2B5EF4-FFF2-40B4-BE49-F238E27FC236}">
                <a16:creationId xmlns:a16="http://schemas.microsoft.com/office/drawing/2014/main" id="{2C2A2987-FBF4-FFE4-9EC2-36A3DEAB7306}"/>
              </a:ext>
            </a:extLst>
          </p:cNvPr>
          <p:cNvSpPr txBox="1">
            <a:spLocks/>
          </p:cNvSpPr>
          <p:nvPr userDrawn="1"/>
        </p:nvSpPr>
        <p:spPr>
          <a:xfrm>
            <a:off x="838200" y="0"/>
            <a:ext cx="10515600" cy="767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buClrTx/>
              <a:buFontTx/>
            </a:pPr>
            <a:r>
              <a:rPr lang="it-IT" b="1" dirty="0"/>
              <a:t>Fare clic per modificare lo stile del titolo dello schema</a:t>
            </a:r>
          </a:p>
        </p:txBody>
      </p:sp>
      <p:sp>
        <p:nvSpPr>
          <p:cNvPr id="2" name="Segnaposto piè di pagina 4">
            <a:extLst>
              <a:ext uri="{FF2B5EF4-FFF2-40B4-BE49-F238E27FC236}">
                <a16:creationId xmlns:a16="http://schemas.microsoft.com/office/drawing/2014/main" id="{33E57E87-E277-CF1E-C9CB-6300806A9E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1086" y="6492874"/>
            <a:ext cx="4114800" cy="365125"/>
          </a:xfrm>
        </p:spPr>
        <p:txBody>
          <a:bodyPr/>
          <a:lstStyle>
            <a:lvl1pPr algn="l">
              <a:defRPr sz="1200"/>
            </a:lvl1pPr>
          </a:lstStyle>
          <a:p>
            <a:r>
              <a:rPr lang="it-IT" dirty="0"/>
              <a:t>Alma Mater Studiorum - Università di Bologna</a:t>
            </a:r>
          </a:p>
        </p:txBody>
      </p:sp>
      <p:sp>
        <p:nvSpPr>
          <p:cNvPr id="5" name="Segnaposto numero diapositiva 5">
            <a:extLst>
              <a:ext uri="{FF2B5EF4-FFF2-40B4-BE49-F238E27FC236}">
                <a16:creationId xmlns:a16="http://schemas.microsoft.com/office/drawing/2014/main" id="{2086F28C-854F-A7BA-E77B-12E6C735A0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7714" y="6492875"/>
            <a:ext cx="2743200" cy="365125"/>
          </a:xfrm>
        </p:spPr>
        <p:txBody>
          <a:bodyPr/>
          <a:lstStyle>
            <a:lvl1pPr>
              <a:defRPr sz="1200"/>
            </a:lvl1pPr>
          </a:lstStyle>
          <a:p>
            <a:fld id="{036934C1-F421-4101-B738-F0FF59A8FE63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8120957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lenco" type="obj">
  <p:cSld name="Elenco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293616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4794066F-615F-4A13-0B97-AF01721A46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67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CD53FF28-F6EE-8AF8-0557-0AD8BAF786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026943"/>
            <a:ext cx="10515600" cy="50541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3948466-4A8E-47A9-65E9-C56977097C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  <a:latin typeface="+mj-lt"/>
              </a:defRPr>
            </a:lvl1pPr>
          </a:lstStyle>
          <a:p>
            <a:fld id="{04C1E1D0-5BC5-45EF-A498-5D258D9BE9AC}" type="datetime1">
              <a:rPr lang="it-IT" smtClean="0"/>
              <a:t>17/07/2024</a:t>
            </a:fld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B57B8AC-007A-A96D-658E-0F6D607362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  <a:latin typeface="+mj-lt"/>
              </a:defRPr>
            </a:lvl1pPr>
          </a:lstStyle>
          <a:p>
            <a:r>
              <a:rPr lang="it-IT" dirty="0"/>
              <a:t>Alma Mater Studiorum - Università di Bologna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BBDFD2F-00CE-9D8E-79B6-58CD34D070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  <a:latin typeface="+mj-lt"/>
              </a:defRPr>
            </a:lvl1pPr>
          </a:lstStyle>
          <a:p>
            <a:fld id="{036934C1-F421-4101-B738-F0FF59A8FE63}" type="slidenum">
              <a:rPr lang="it-IT" smtClean="0"/>
              <a:pPr/>
              <a:t>‹N›</a:t>
            </a:fld>
            <a:endParaRPr lang="it-IT" dirty="0"/>
          </a:p>
        </p:txBody>
      </p:sp>
      <p:cxnSp>
        <p:nvCxnSpPr>
          <p:cNvPr id="7" name="Google Shape;10;p1">
            <a:extLst>
              <a:ext uri="{FF2B5EF4-FFF2-40B4-BE49-F238E27FC236}">
                <a16:creationId xmlns:a16="http://schemas.microsoft.com/office/drawing/2014/main" id="{C6B0C1FA-B42D-8BE1-01FB-955CA73C21A5}"/>
              </a:ext>
            </a:extLst>
          </p:cNvPr>
          <p:cNvCxnSpPr>
            <a:cxnSpLocks/>
          </p:cNvCxnSpPr>
          <p:nvPr userDrawn="1"/>
        </p:nvCxnSpPr>
        <p:spPr>
          <a:xfrm>
            <a:off x="-859" y="776925"/>
            <a:ext cx="12192859" cy="0"/>
          </a:xfrm>
          <a:prstGeom prst="straightConnector1">
            <a:avLst/>
          </a:prstGeom>
          <a:noFill/>
          <a:ln w="19050" cap="flat" cmpd="sng">
            <a:solidFill>
              <a:srgbClr val="5F5F5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" name="Google Shape;11;p1">
            <a:extLst>
              <a:ext uri="{FF2B5EF4-FFF2-40B4-BE49-F238E27FC236}">
                <a16:creationId xmlns:a16="http://schemas.microsoft.com/office/drawing/2014/main" id="{1D1A3966-840A-E4F2-9D77-E288E7931A58}"/>
              </a:ext>
            </a:extLst>
          </p:cNvPr>
          <p:cNvSpPr/>
          <p:nvPr userDrawn="1"/>
        </p:nvSpPr>
        <p:spPr>
          <a:xfrm>
            <a:off x="0" y="0"/>
            <a:ext cx="144000" cy="7677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</p:spTree>
    <p:extLst>
      <p:ext uri="{BB962C8B-B14F-4D97-AF65-F5344CB8AC3E}">
        <p14:creationId xmlns:p14="http://schemas.microsoft.com/office/powerpoint/2010/main" val="29247741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5" r:id="rId3"/>
    <p:sldLayoutId id="2147483656" r:id="rId4"/>
    <p:sldLayoutId id="2147483657" r:id="rId5"/>
    <p:sldLayoutId id="2147483658" r:id="rId6"/>
    <p:sldLayoutId id="2147483659" r:id="rId7"/>
    <p:sldLayoutId id="2147483660" r:id="rId8"/>
    <p:sldLayoutId id="2147483663" r:id="rId9"/>
  </p:sldLayoutIdLst>
  <p:hf hd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15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15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sv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e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sv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sv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sv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sv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0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sv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svg"/><Relationship Id="rId7" Type="http://schemas.openxmlformats.org/officeDocument/2006/relationships/image" Target="../media/image84.sv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3.png"/><Relationship Id="rId5" Type="http://schemas.openxmlformats.org/officeDocument/2006/relationships/image" Target="../media/image82.svg"/><Relationship Id="rId4" Type="http://schemas.openxmlformats.org/officeDocument/2006/relationships/image" Target="../media/image8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g"/><Relationship Id="rId4" Type="http://schemas.openxmlformats.org/officeDocument/2006/relationships/image" Target="../media/image5.e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>
            <a:spLocks noGrp="1"/>
          </p:cNvSpPr>
          <p:nvPr>
            <p:ph type="title" idx="4294967295"/>
          </p:nvPr>
        </p:nvSpPr>
        <p:spPr>
          <a:xfrm>
            <a:off x="1417156" y="2095243"/>
            <a:ext cx="9357675" cy="1946275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1" vertOverflow="overflow" horzOverflow="overflow" vert="horz" wrap="square" lIns="91425" tIns="91425" rIns="91425" bIns="9142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it-IT" sz="4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manSerif" panose="02000603060000020004" pitchFamily="2" charset="0"/>
                <a:ea typeface="Arial"/>
                <a:cs typeface="Arial" panose="020B0604020202020204" pitchFamily="34" charset="0"/>
                <a:sym typeface="Arial"/>
              </a:rPr>
              <a:t>IDENTIFICAZIONE DEI FRAMMENTI NUCLEARI PRODOTTI IN EVENTI SIMULATI ALL’ESPERIMENTO FOOT</a:t>
            </a:r>
          </a:p>
        </p:txBody>
      </p:sp>
      <p:graphicFrame>
        <p:nvGraphicFramePr>
          <p:cNvPr id="22" name="Google Shape;22;p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8155914"/>
              </p:ext>
            </p:extLst>
          </p:nvPr>
        </p:nvGraphicFramePr>
        <p:xfrm>
          <a:off x="1417156" y="4382004"/>
          <a:ext cx="10058564" cy="1478250"/>
        </p:xfrm>
        <a:graphic>
          <a:graphicData uri="http://schemas.openxmlformats.org/drawingml/2006/table">
            <a:tbl>
              <a:tblPr>
                <a:noFill/>
                <a:tableStyleId>{724E76C2-D0BC-49EB-94EF-7B96FFB020C1}</a:tableStyleId>
              </a:tblPr>
              <a:tblGrid>
                <a:gridCol w="65199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386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47463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000" noProof="0" dirty="0">
                          <a:latin typeface="RomanSerif" panose="02000603060000020004" pitchFamily="2" charset="0"/>
                        </a:rPr>
                        <a:t>Relatore</a:t>
                      </a:r>
                      <a:r>
                        <a:rPr lang="en-US" sz="2000" dirty="0">
                          <a:latin typeface="RomanSerif" panose="02000603060000020004" pitchFamily="2" charset="0"/>
                        </a:rPr>
                        <a:t>: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>
                          <a:latin typeface="RomanSerif" panose="02000603060000020004" pitchFamily="2" charset="0"/>
                        </a:rPr>
                        <a:t>Prof. Mauro Villa</a:t>
                      </a:r>
                    </a:p>
                    <a:p>
                      <a:pPr marL="0" lvl="0" indent="0" algn="l" rtl="0">
                        <a:spcBef>
                          <a:spcPts val="6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000" noProof="0" dirty="0">
                          <a:latin typeface="RomanSerif" panose="02000603060000020004" pitchFamily="2" charset="0"/>
                        </a:rPr>
                        <a:t>Correlatore</a:t>
                      </a:r>
                      <a:r>
                        <a:rPr lang="en-US" sz="2000" dirty="0">
                          <a:latin typeface="RomanSerif" panose="02000603060000020004" pitchFamily="2" charset="0"/>
                        </a:rPr>
                        <a:t>: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000" noProof="0" dirty="0">
                          <a:latin typeface="RomanSerif" panose="02000603060000020004" pitchFamily="2" charset="0"/>
                        </a:rPr>
                        <a:t>Dott</a:t>
                      </a:r>
                      <a:r>
                        <a:rPr lang="en-US" sz="2000" dirty="0">
                          <a:latin typeface="RomanSerif" panose="02000603060000020004" pitchFamily="2" charset="0"/>
                        </a:rPr>
                        <a:t>. Roberto Zarrella</a:t>
                      </a:r>
                      <a:endParaRPr sz="2000" dirty="0">
                        <a:latin typeface="RomanSerif" panose="02000603060000020004" pitchFamily="2" charset="0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000" dirty="0">
                          <a:latin typeface="RomanSerif" panose="02000603060000020004" pitchFamily="2" charset="0"/>
                        </a:rPr>
                        <a:t>Presentata da:</a:t>
                      </a:r>
                      <a:endParaRPr sz="2000" dirty="0">
                        <a:latin typeface="RomanSerif" panose="02000603060000020004" pitchFamily="2" charset="0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>
                          <a:latin typeface="RomanSerif" panose="02000603060000020004" pitchFamily="2" charset="0"/>
                        </a:rPr>
                        <a:t>Simone Pasquini</a:t>
                      </a:r>
                      <a:endParaRPr sz="2000" dirty="0">
                        <a:latin typeface="RomanSerif" panose="02000603060000020004" pitchFamily="2" charset="0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1" name="Google Shape;21;p4"/>
          <p:cNvSpPr txBox="1"/>
          <p:nvPr/>
        </p:nvSpPr>
        <p:spPr>
          <a:xfrm>
            <a:off x="0" y="0"/>
            <a:ext cx="12191999" cy="794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2400" cap="small" dirty="0">
                <a:latin typeface="RomanSerif" panose="02000603060000020004" pitchFamily="2" charset="0"/>
                <a:cs typeface="Arial" panose="020B0604020202020204" pitchFamily="34" charset="0"/>
              </a:rPr>
              <a:t>Alma Mater </a:t>
            </a:r>
            <a:r>
              <a:rPr lang="it-IT" sz="2400" cap="small" dirty="0">
                <a:latin typeface="RomanSerif" panose="02000603060000020004" pitchFamily="2" charset="0"/>
                <a:cs typeface="Arial" panose="020B0604020202020204" pitchFamily="34" charset="0"/>
              </a:rPr>
              <a:t>Studiorum</a:t>
            </a:r>
            <a:r>
              <a:rPr lang="en-US" sz="2400" cap="small" dirty="0">
                <a:latin typeface="RomanSerif" panose="02000603060000020004" pitchFamily="2" charset="0"/>
                <a:cs typeface="Arial" panose="020B0604020202020204" pitchFamily="34" charset="0"/>
              </a:rPr>
              <a:t> ∙ </a:t>
            </a:r>
            <a:r>
              <a:rPr lang="it-IT" sz="2400" cap="small" dirty="0">
                <a:latin typeface="RomanSerif" panose="02000603060000020004" pitchFamily="2" charset="0"/>
                <a:cs typeface="Arial" panose="020B0604020202020204" pitchFamily="34" charset="0"/>
              </a:rPr>
              <a:t>Università</a:t>
            </a:r>
            <a:r>
              <a:rPr lang="en-US" sz="2400" cap="small" dirty="0">
                <a:latin typeface="RomanSerif" panose="02000603060000020004" pitchFamily="2" charset="0"/>
                <a:cs typeface="Arial" panose="020B0604020202020204" pitchFamily="34" charset="0"/>
              </a:rPr>
              <a:t> di Bologna</a:t>
            </a:r>
            <a:endParaRPr sz="2400" cap="small" dirty="0">
              <a:latin typeface="RomanSerif" panose="02000603060000020004" pitchFamily="2" charset="0"/>
              <a:cs typeface="Arial" panose="020B0604020202020204" pitchFamily="34" charset="0"/>
            </a:endParaRPr>
          </a:p>
        </p:txBody>
      </p:sp>
      <p:sp>
        <p:nvSpPr>
          <p:cNvPr id="2" name="Google Shape;21;p4">
            <a:extLst>
              <a:ext uri="{FF2B5EF4-FFF2-40B4-BE49-F238E27FC236}">
                <a16:creationId xmlns:a16="http://schemas.microsoft.com/office/drawing/2014/main" id="{0CF96967-AA7E-CC74-4839-F0A33AD294D2}"/>
              </a:ext>
            </a:extLst>
          </p:cNvPr>
          <p:cNvSpPr txBox="1"/>
          <p:nvPr/>
        </p:nvSpPr>
        <p:spPr>
          <a:xfrm>
            <a:off x="0" y="794347"/>
            <a:ext cx="12191999" cy="971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it-IT" sz="1600" dirty="0">
                <a:latin typeface="RomanSerif" panose="02000603060000020004" pitchFamily="2" charset="0"/>
                <a:cs typeface="Arial" panose="020B0604020202020204" pitchFamily="34" charset="0"/>
              </a:rPr>
              <a:t>Scuola</a:t>
            </a:r>
            <a:r>
              <a:rPr lang="en-US" sz="1600" dirty="0">
                <a:latin typeface="RomanSerif" panose="02000603060000020004" pitchFamily="2" charset="0"/>
                <a:cs typeface="Arial" panose="020B0604020202020204" pitchFamily="34" charset="0"/>
              </a:rPr>
              <a:t> di </a:t>
            </a:r>
            <a:r>
              <a:rPr lang="it-IT" sz="1600" dirty="0">
                <a:latin typeface="RomanSerif" panose="02000603060000020004" pitchFamily="2" charset="0"/>
                <a:cs typeface="Arial" panose="020B0604020202020204" pitchFamily="34" charset="0"/>
              </a:rPr>
              <a:t>Scienze</a:t>
            </a:r>
          </a:p>
          <a:p>
            <a:pPr algn="ctr"/>
            <a:r>
              <a:rPr lang="it-IT" sz="1600" dirty="0">
                <a:latin typeface="RomanSerif" panose="02000603060000020004" pitchFamily="2" charset="0"/>
                <a:cs typeface="Arial" panose="020B0604020202020204" pitchFamily="34" charset="0"/>
              </a:rPr>
              <a:t>Dipartimento</a:t>
            </a:r>
            <a:r>
              <a:rPr lang="en-US" sz="1600" dirty="0">
                <a:latin typeface="RomanSerif" panose="02000603060000020004" pitchFamily="2" charset="0"/>
                <a:cs typeface="Arial" panose="020B0604020202020204" pitchFamily="34" charset="0"/>
              </a:rPr>
              <a:t> di </a:t>
            </a:r>
            <a:r>
              <a:rPr lang="it-IT" sz="1600" dirty="0">
                <a:latin typeface="RomanSerif" panose="02000603060000020004" pitchFamily="2" charset="0"/>
                <a:cs typeface="Arial" panose="020B0604020202020204" pitchFamily="34" charset="0"/>
              </a:rPr>
              <a:t>Fisica</a:t>
            </a:r>
            <a:r>
              <a:rPr lang="en-US" sz="1600" dirty="0">
                <a:latin typeface="RomanSerif" panose="02000603060000020004" pitchFamily="2" charset="0"/>
                <a:cs typeface="Arial" panose="020B0604020202020204" pitchFamily="34" charset="0"/>
              </a:rPr>
              <a:t> e </a:t>
            </a:r>
            <a:r>
              <a:rPr lang="it-IT" sz="1600" dirty="0">
                <a:latin typeface="RomanSerif" panose="02000603060000020004" pitchFamily="2" charset="0"/>
                <a:cs typeface="Arial" panose="020B0604020202020204" pitchFamily="34" charset="0"/>
              </a:rPr>
              <a:t>Astronomia</a:t>
            </a:r>
          </a:p>
          <a:p>
            <a:pPr algn="ctr"/>
            <a:r>
              <a:rPr lang="en-US" sz="1600" dirty="0">
                <a:latin typeface="RomanSerif" panose="02000603060000020004" pitchFamily="2" charset="0"/>
                <a:cs typeface="Arial" panose="020B0604020202020204" pitchFamily="34" charset="0"/>
              </a:rPr>
              <a:t>Corso di </a:t>
            </a:r>
            <a:r>
              <a:rPr lang="it-IT" sz="1600" dirty="0">
                <a:latin typeface="RomanSerif" panose="02000603060000020004" pitchFamily="2" charset="0"/>
                <a:cs typeface="Arial" panose="020B0604020202020204" pitchFamily="34" charset="0"/>
              </a:rPr>
              <a:t>Laurea</a:t>
            </a:r>
            <a:r>
              <a:rPr lang="en-US" sz="1600" dirty="0">
                <a:latin typeface="RomanSerif" panose="02000603060000020004" pitchFamily="2" charset="0"/>
                <a:cs typeface="Arial" panose="020B0604020202020204" pitchFamily="34" charset="0"/>
              </a:rPr>
              <a:t> in </a:t>
            </a:r>
            <a:r>
              <a:rPr lang="it-IT" sz="1600" dirty="0">
                <a:latin typeface="RomanSerif" panose="02000603060000020004" pitchFamily="2" charset="0"/>
                <a:cs typeface="Arial" panose="020B0604020202020204" pitchFamily="34" charset="0"/>
              </a:rPr>
              <a:t>Fisica</a:t>
            </a:r>
          </a:p>
        </p:txBody>
      </p:sp>
      <p:sp>
        <p:nvSpPr>
          <p:cNvPr id="20" name="Google Shape;20;p4"/>
          <p:cNvSpPr txBox="1"/>
          <p:nvPr/>
        </p:nvSpPr>
        <p:spPr>
          <a:xfrm>
            <a:off x="1417156" y="5980307"/>
            <a:ext cx="9357675" cy="7656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it-IT" sz="1600" dirty="0">
                <a:solidFill>
                  <a:schemeClr val="dk1"/>
                </a:solidFill>
                <a:latin typeface="RomanSerif" panose="02000603060000020004" pitchFamily="2" charset="0"/>
                <a:cs typeface="Arial" panose="020B0604020202020204" pitchFamily="34" charset="0"/>
              </a:rPr>
              <a:t>Anno Accademico 2023/2024</a:t>
            </a:r>
          </a:p>
          <a:p>
            <a:pPr algn="ctr">
              <a:spcBef>
                <a:spcPts val="600"/>
              </a:spcBef>
            </a:pPr>
            <a:r>
              <a:rPr lang="it-IT" sz="1600" dirty="0">
                <a:solidFill>
                  <a:schemeClr val="dk1"/>
                </a:solidFill>
                <a:latin typeface="RomanSerif" panose="02000603060000020004" pitchFamily="2" charset="0"/>
                <a:cs typeface="Arial" panose="020B0604020202020204" pitchFamily="34" charset="0"/>
              </a:rPr>
              <a:t>26/07/2024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62"/>
    </mc:Choice>
    <mc:Fallback xmlns="">
      <p:transition spd="slow" advTm="3162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0AAD8587-C739-941E-9188-48773DC2E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Identificazione dei frammenti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Segnaposto contenuto 7">
                <a:extLst>
                  <a:ext uri="{FF2B5EF4-FFF2-40B4-BE49-F238E27FC236}">
                    <a16:creationId xmlns:a16="http://schemas.microsoft.com/office/drawing/2014/main" id="{92E90492-5373-13AD-4278-BA3F068CCC2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691847" y="3771074"/>
                <a:ext cx="3983421" cy="2374854"/>
              </a:xfrm>
              <a:prstGeom prst="rect">
                <a:avLst/>
              </a:prstGeom>
              <a:ln w="28575">
                <a:solidFill>
                  <a:srgbClr val="C00000"/>
                </a:solidFill>
              </a:ln>
            </p:spPr>
            <p:txBody>
              <a:bodyPr vert="horz" lIns="91440" tIns="45720" rIns="91440" bIns="45720" rtlCol="0" anchor="ctr">
                <a:norm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ClrTx/>
                </a:pPr>
                <a:r>
                  <a:rPr lang="it-IT" sz="2800" dirty="0"/>
                  <a:t>Obiettivo:</a:t>
                </a:r>
              </a:p>
              <a:p>
                <a:pPr algn="just">
                  <a:buClrTx/>
                </a:pPr>
                <a:endParaRPr lang="it-IT" sz="200" dirty="0"/>
              </a:p>
              <a:p>
                <a:pPr algn="just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it-IT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  <m:d>
                            <m:dPr>
                              <m:ctrlP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</m:d>
                        </m:num>
                        <m:den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den>
                      </m:f>
                      <m:r>
                        <a:rPr lang="it-IT" sz="2800" b="0" i="1" smtClean="0">
                          <a:latin typeface="Cambria Math" panose="02040503050406030204" pitchFamily="18" charset="0"/>
                        </a:rPr>
                        <m:t>≈2</m:t>
                      </m:r>
                      <m:r>
                        <m:rPr>
                          <m:nor/>
                        </m:rPr>
                        <a:rPr lang="it-IT" sz="2800" b="0" dirty="0"/>
                        <m:t>–</m:t>
                      </m:r>
                      <m:r>
                        <a:rPr lang="it-IT" sz="2800" b="0" i="1" smtClean="0">
                          <a:latin typeface="Cambria Math" panose="02040503050406030204" pitchFamily="18" charset="0"/>
                        </a:rPr>
                        <m:t>3%</m:t>
                      </m:r>
                    </m:oMath>
                  </m:oMathPara>
                </a14:m>
                <a:endParaRPr lang="it-IT" sz="2800" b="0" i="1" dirty="0">
                  <a:latin typeface="Cambria Math" panose="02040503050406030204" pitchFamily="18" charset="0"/>
                </a:endParaRPr>
              </a:p>
              <a:p>
                <a:pPr algn="just">
                  <a:buClrTx/>
                </a:pPr>
                <a:endParaRPr lang="it-IT" sz="200" b="0" i="1" dirty="0">
                  <a:latin typeface="Cambria Math" panose="02040503050406030204" pitchFamily="18" charset="0"/>
                </a:endParaRPr>
              </a:p>
              <a:p>
                <a:pPr algn="just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it-IT" sz="2800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2800" b="0" i="1">
                              <a:latin typeface="Cambria Math" panose="02040503050406030204" pitchFamily="18" charset="0"/>
                            </a:rPr>
                            <m:t>𝜎</m:t>
                          </m:r>
                          <m:d>
                            <m:dPr>
                              <m:ctrlPr>
                                <a:rPr lang="it-IT" sz="2800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num>
                        <m:den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den>
                      </m:f>
                      <m:r>
                        <a:rPr lang="it-IT" sz="2800" b="0" i="1"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lang="it-IT" sz="2800" b="0" i="1" smtClean="0">
                          <a:latin typeface="Cambria Math" panose="02040503050406030204" pitchFamily="18" charset="0"/>
                        </a:rPr>
                        <m:t>5%</m:t>
                      </m:r>
                    </m:oMath>
                  </m:oMathPara>
                </a14:m>
                <a:endParaRPr lang="it-IT" sz="2800" b="0" dirty="0"/>
              </a:p>
            </p:txBody>
          </p:sp>
        </mc:Choice>
        <mc:Fallback>
          <p:sp>
            <p:nvSpPr>
              <p:cNvPr id="2" name="Segnaposto contenuto 7">
                <a:extLst>
                  <a:ext uri="{FF2B5EF4-FFF2-40B4-BE49-F238E27FC236}">
                    <a16:creationId xmlns:a16="http://schemas.microsoft.com/office/drawing/2014/main" id="{92E90492-5373-13AD-4278-BA3F068CCC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1847" y="3771074"/>
                <a:ext cx="3983421" cy="2374854"/>
              </a:xfrm>
              <a:prstGeom prst="rect">
                <a:avLst/>
              </a:prstGeom>
              <a:blipFill>
                <a:blip r:embed="rId3"/>
                <a:stretch>
                  <a:fillRect t="-1777"/>
                </a:stretch>
              </a:blipFill>
              <a:ln w="28575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Segnaposto contenuto 6">
                <a:extLst>
                  <a:ext uri="{FF2B5EF4-FFF2-40B4-BE49-F238E27FC236}">
                    <a16:creationId xmlns:a16="http://schemas.microsoft.com/office/drawing/2014/main" id="{7BCDA0BC-AC13-2C42-5946-63E775E0448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25517" y="1811783"/>
                <a:ext cx="3442927" cy="4334145"/>
              </a:xfrm>
              <a:prstGeom prst="rect">
                <a:avLst/>
              </a:prstGeom>
              <a:ln w="28575">
                <a:solidFill>
                  <a:srgbClr val="C00000"/>
                </a:solidFill>
              </a:ln>
            </p:spPr>
            <p:txBody>
              <a:bodyPr vert="horz" lIns="91440" tIns="45720" rIns="91440" bIns="45720" rtlCol="0">
                <a:normAutofit fontScale="925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ClrTx/>
                  <a:buFont typeface="Arial" panose="020B0604020202020204" pitchFamily="34" charset="0"/>
                  <a:buNone/>
                </a:pPr>
                <a:r>
                  <a:rPr lang="it-IT" b="1" dirty="0"/>
                  <a:t>Numero atomico</a:t>
                </a:r>
              </a:p>
              <a:p>
                <a:pPr marL="0" indent="0" algn="ctr">
                  <a:buClrTx/>
                  <a:buFont typeface="Arial" panose="020B0604020202020204" pitchFamily="34" charset="0"/>
                  <a:buNone/>
                </a:pPr>
                <a:endParaRPr lang="it-IT" sz="200" b="1" dirty="0"/>
              </a:p>
              <a:p>
                <a:pPr marL="0" indent="0" algn="ctr">
                  <a:buClrTx/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it-IT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it-IT" sz="2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it-IT" sz="2400" i="1" smtClean="0">
                                  <a:latin typeface="Cambria Math" panose="02040503050406030204" pitchFamily="18" charset="0"/>
                                </a:rPr>
                                <m:t>𝑑𝐸</m:t>
                              </m:r>
                            </m:num>
                            <m:den>
                              <m:r>
                                <a:rPr lang="it-IT" sz="2400" i="1" smtClean="0"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</m:den>
                          </m:f>
                        </m:e>
                      </m:d>
                      <m:r>
                        <a:rPr lang="it-IT" sz="2400" i="1" smtClean="0">
                          <a:latin typeface="Cambria Math" panose="02040503050406030204" pitchFamily="18" charset="0"/>
                        </a:rPr>
                        <m:t>∝</m:t>
                      </m:r>
                      <m:f>
                        <m:fPr>
                          <m:ctrlPr>
                            <a:rPr lang="it-IT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it-IT" sz="24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p>
                              <m:r>
                                <a:rPr lang="it-IT" sz="240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it-IT" sz="24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40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p>
                              <m:r>
                                <a:rPr lang="it-IT" sz="240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it-IT" b="1" dirty="0"/>
              </a:p>
              <a:p>
                <a:pPr marL="0" indent="0" algn="ctr">
                  <a:buClrTx/>
                  <a:buNone/>
                </a:pPr>
                <a:r>
                  <a:rPr lang="it-IT" b="1" dirty="0"/>
                  <a:t>Numero di massa</a:t>
                </a:r>
              </a:p>
              <a:p>
                <a:pPr marL="0" indent="0" algn="ctr">
                  <a:buClrTx/>
                  <a:buNone/>
                </a:pPr>
                <a:endParaRPr lang="it-IT" sz="200" b="1" dirty="0"/>
              </a:p>
              <a:p>
                <a:pPr marL="0" indent="0" algn="just">
                  <a:buClr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num>
                        <m:den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den>
                      </m:f>
                    </m:oMath>
                  </m:oMathPara>
                </a14:m>
                <a:endParaRPr lang="it-IT" sz="2400" b="0" dirty="0"/>
              </a:p>
              <a:p>
                <a:pPr marL="0" indent="0" algn="just">
                  <a:buClrTx/>
                  <a:buNone/>
                </a:pPr>
                <a:endParaRPr lang="it-IT" sz="700" b="0" dirty="0"/>
              </a:p>
              <a:p>
                <a:pPr marL="0" indent="0" algn="just">
                  <a:buClr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num>
                        <m:den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sSup>
                            <m:sSupPr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d>
                            <m:dPr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it-IT" sz="2400" b="0" dirty="0"/>
              </a:p>
              <a:p>
                <a:pPr marL="0" indent="0" algn="just">
                  <a:buClrTx/>
                  <a:buNone/>
                </a:pPr>
                <a:endParaRPr lang="it-IT" sz="700" b="0" dirty="0"/>
              </a:p>
              <a:p>
                <a:pPr marL="0" indent="0" algn="just">
                  <a:buClr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sSup>
                            <m:sSupPr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it-IT" sz="2400" dirty="0"/>
              </a:p>
            </p:txBody>
          </p:sp>
        </mc:Choice>
        <mc:Fallback>
          <p:sp>
            <p:nvSpPr>
              <p:cNvPr id="3" name="Segnaposto contenuto 6">
                <a:extLst>
                  <a:ext uri="{FF2B5EF4-FFF2-40B4-BE49-F238E27FC236}">
                    <a16:creationId xmlns:a16="http://schemas.microsoft.com/office/drawing/2014/main" id="{7BCDA0BC-AC13-2C42-5946-63E775E044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517" y="1811783"/>
                <a:ext cx="3442927" cy="4334145"/>
              </a:xfrm>
              <a:prstGeom prst="rect">
                <a:avLst/>
              </a:prstGeom>
              <a:blipFill>
                <a:blip r:embed="rId4"/>
                <a:stretch>
                  <a:fillRect t="-1816"/>
                </a:stretch>
              </a:blipFill>
              <a:ln w="28575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egnaposto contenuto 7">
            <a:extLst>
              <a:ext uri="{FF2B5EF4-FFF2-40B4-BE49-F238E27FC236}">
                <a16:creationId xmlns:a16="http://schemas.microsoft.com/office/drawing/2014/main" id="{6AE52600-9627-DB96-FB7D-C913DE70D9DB}"/>
              </a:ext>
            </a:extLst>
          </p:cNvPr>
          <p:cNvSpPr txBox="1">
            <a:spLocks/>
          </p:cNvSpPr>
          <p:nvPr/>
        </p:nvSpPr>
        <p:spPr>
          <a:xfrm>
            <a:off x="403858" y="980441"/>
            <a:ext cx="11271409" cy="77372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ClrTx/>
            </a:pPr>
            <a:r>
              <a:rPr lang="it-IT" sz="2000" b="0" dirty="0"/>
              <a:t>Simulazione Monte Carlo di un fascio di ioni </a:t>
            </a:r>
            <a:r>
              <a:rPr lang="it-IT" sz="2000" b="0" baseline="30000" dirty="0"/>
              <a:t>12</a:t>
            </a:r>
            <a:r>
              <a:rPr lang="it-IT" sz="2000" b="0" dirty="0"/>
              <a:t>C di energia cinetica 200 MeV/u che collide con un target di C spesso 5 mm e distante 29 cm dallo Start Counter.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Segnaposto contenuto 7">
                <a:extLst>
                  <a:ext uri="{FF2B5EF4-FFF2-40B4-BE49-F238E27FC236}">
                    <a16:creationId xmlns:a16="http://schemas.microsoft.com/office/drawing/2014/main" id="{E965FEBA-7A6A-13A4-14A3-6FAC6A3033B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683062" y="1567391"/>
                <a:ext cx="3983421" cy="1605103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 fontScale="92500" lnSpcReduction="20000"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>
                  <a:buClrTx/>
                </a:pPr>
                <a:r>
                  <a:rPr lang="it-IT" sz="2200" dirty="0"/>
                  <a:t>Performances richieste  in FOOT:</a:t>
                </a:r>
              </a:p>
              <a:p>
                <a:pPr marL="342900" indent="-342900" algn="just">
                  <a:buClrTx/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it-IT" sz="2200" b="0" i="1" smtClean="0"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it-IT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2200" b="0" i="1" smtClean="0">
                            <a:latin typeface="Cambria Math" panose="02040503050406030204" pitchFamily="18" charset="0"/>
                          </a:rPr>
                          <m:t>𝑇𝑂𝐹</m:t>
                        </m:r>
                      </m:e>
                    </m:d>
                    <m:r>
                      <a:rPr lang="it-IT" sz="2200" b="0" i="1" smtClean="0">
                        <a:latin typeface="Cambria Math" panose="02040503050406030204" pitchFamily="18" charset="0"/>
                      </a:rPr>
                      <m:t>≈</m:t>
                    </m:r>
                    <m:r>
                      <a:rPr lang="it-IT" sz="2200" b="0" i="1">
                        <a:latin typeface="Cambria Math" panose="02040503050406030204" pitchFamily="18" charset="0"/>
                      </a:rPr>
                      <m:t>50</m:t>
                    </m:r>
                  </m:oMath>
                </a14:m>
                <a:r>
                  <a:rPr lang="it-IT" sz="2200" b="0" dirty="0"/>
                  <a:t>–</a:t>
                </a:r>
                <a14:m>
                  <m:oMath xmlns:m="http://schemas.openxmlformats.org/officeDocument/2006/math">
                    <m:r>
                      <a:rPr lang="it-IT" sz="2200" b="0" i="1">
                        <a:latin typeface="Cambria Math" panose="02040503050406030204" pitchFamily="18" charset="0"/>
                      </a:rPr>
                      <m:t>250</m:t>
                    </m:r>
                  </m:oMath>
                </a14:m>
                <a:r>
                  <a:rPr lang="it-IT" sz="2200" b="0" dirty="0"/>
                  <a:t> ps</a:t>
                </a:r>
              </a:p>
              <a:p>
                <a:pPr marL="342900" indent="-342900" algn="just">
                  <a:buClrTx/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it-IT" sz="2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22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  <m:d>
                          <m:dPr>
                            <m:ctrlPr>
                              <a:rPr lang="it-IT" sz="2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sz="22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d>
                      </m:num>
                      <m:den>
                        <m:r>
                          <a:rPr lang="it-IT" sz="22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den>
                    </m:f>
                    <m:r>
                      <a:rPr lang="it-IT" sz="2200" b="0" i="1" smtClean="0">
                        <a:latin typeface="Cambria Math" panose="02040503050406030204" pitchFamily="18" charset="0"/>
                      </a:rPr>
                      <m:t>&lt;3%</m:t>
                    </m:r>
                  </m:oMath>
                </a14:m>
                <a:endParaRPr lang="it-IT" sz="2200" b="0" dirty="0"/>
              </a:p>
              <a:p>
                <a:pPr marL="342900" indent="-342900" algn="just">
                  <a:buClrTx/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it-IT" sz="2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22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  <m:d>
                          <m:dPr>
                            <m:ctrlPr>
                              <a:rPr lang="it-IT" sz="2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it-IT" sz="2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2200" b="0" i="1" smtClean="0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it-IT" sz="22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</m:num>
                      <m:den>
                        <m:sSub>
                          <m:sSubPr>
                            <m:ctrlPr>
                              <a:rPr lang="it-IT" sz="2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2200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it-IT" sz="22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den>
                    </m:f>
                    <m:r>
                      <a:rPr lang="it-IT" sz="2200" b="0" i="1" smtClean="0">
                        <a:latin typeface="Cambria Math" panose="02040503050406030204" pitchFamily="18" charset="0"/>
                      </a:rPr>
                      <m:t>&lt;5%</m:t>
                    </m:r>
                  </m:oMath>
                </a14:m>
                <a:endParaRPr lang="it-IT" sz="2200" b="0" dirty="0"/>
              </a:p>
              <a:p>
                <a:pPr marL="342900" indent="-342900" algn="just">
                  <a:buClrTx/>
                  <a:buFont typeface="Arial" panose="020B0604020202020204" pitchFamily="34" charset="0"/>
                  <a:buChar char="•"/>
                </a:pPr>
                <a:endParaRPr lang="it-IT" sz="2200" b="0" dirty="0"/>
              </a:p>
            </p:txBody>
          </p:sp>
        </mc:Choice>
        <mc:Fallback>
          <p:sp>
            <p:nvSpPr>
              <p:cNvPr id="7" name="Segnaposto contenuto 7">
                <a:extLst>
                  <a:ext uri="{FF2B5EF4-FFF2-40B4-BE49-F238E27FC236}">
                    <a16:creationId xmlns:a16="http://schemas.microsoft.com/office/drawing/2014/main" id="{E965FEBA-7A6A-13A4-14A3-6FAC6A3033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3062" y="1567391"/>
                <a:ext cx="3983421" cy="1605103"/>
              </a:xfrm>
              <a:prstGeom prst="rect">
                <a:avLst/>
              </a:prstGeom>
              <a:blipFill>
                <a:blip r:embed="rId5"/>
                <a:stretch>
                  <a:fillRect l="-1529" t="-722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Freccia circolare a destra 7">
            <a:extLst>
              <a:ext uri="{FF2B5EF4-FFF2-40B4-BE49-F238E27FC236}">
                <a16:creationId xmlns:a16="http://schemas.microsoft.com/office/drawing/2014/main" id="{7192D391-E9F4-F28C-0166-90CB88557B43}"/>
              </a:ext>
            </a:extLst>
          </p:cNvPr>
          <p:cNvSpPr/>
          <p:nvPr/>
        </p:nvSpPr>
        <p:spPr>
          <a:xfrm>
            <a:off x="6536057" y="2263120"/>
            <a:ext cx="959905" cy="2483052"/>
          </a:xfrm>
          <a:prstGeom prst="curvedRightArrow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9" name="Freccia a destra 8">
            <a:extLst>
              <a:ext uri="{FF2B5EF4-FFF2-40B4-BE49-F238E27FC236}">
                <a16:creationId xmlns:a16="http://schemas.microsoft.com/office/drawing/2014/main" id="{095AF74E-50FB-54A5-721D-2B838C22305E}"/>
              </a:ext>
            </a:extLst>
          </p:cNvPr>
          <p:cNvSpPr/>
          <p:nvPr/>
        </p:nvSpPr>
        <p:spPr>
          <a:xfrm>
            <a:off x="4164329" y="5218257"/>
            <a:ext cx="3331633" cy="365125"/>
          </a:xfrm>
          <a:prstGeom prst="rightArrow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Segnaposto piè di pagina 4">
            <a:extLst>
              <a:ext uri="{FF2B5EF4-FFF2-40B4-BE49-F238E27FC236}">
                <a16:creationId xmlns:a16="http://schemas.microsoft.com/office/drawing/2014/main" id="{F89419AC-A25F-D35F-C5A5-D30703BE98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1086" y="6492874"/>
            <a:ext cx="4114800" cy="365125"/>
          </a:xfrm>
        </p:spPr>
        <p:txBody>
          <a:bodyPr/>
          <a:lstStyle>
            <a:lvl1pPr algn="l">
              <a:defRPr sz="1200"/>
            </a:lvl1pPr>
          </a:lstStyle>
          <a:p>
            <a:r>
              <a:rPr lang="it-IT" dirty="0"/>
              <a:t>Alma Mater Studiorum - Università di Bologna</a:t>
            </a:r>
          </a:p>
        </p:txBody>
      </p:sp>
      <p:sp>
        <p:nvSpPr>
          <p:cNvPr id="12" name="Segnaposto numero diapositiva 5">
            <a:extLst>
              <a:ext uri="{FF2B5EF4-FFF2-40B4-BE49-F238E27FC236}">
                <a16:creationId xmlns:a16="http://schemas.microsoft.com/office/drawing/2014/main" id="{E94EBBE5-FA45-EDC3-9179-B3D1D88ED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7714" y="6492875"/>
            <a:ext cx="2743200" cy="365125"/>
          </a:xfrm>
        </p:spPr>
        <p:txBody>
          <a:bodyPr/>
          <a:lstStyle>
            <a:lvl1pPr>
              <a:defRPr sz="1200"/>
            </a:lvl1pPr>
          </a:lstStyle>
          <a:p>
            <a:fld id="{036934C1-F421-4101-B738-F0FF59A8FE63}" type="slidenum">
              <a:rPr lang="it-IT" smtClean="0"/>
              <a:pPr/>
              <a:t>10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3106068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0AAD8587-C739-941E-9188-48773DC2E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Identificazione del numero atomico</a:t>
            </a:r>
          </a:p>
        </p:txBody>
      </p:sp>
      <p:sp>
        <p:nvSpPr>
          <p:cNvPr id="2" name="Segnaposto piè di pagina 4">
            <a:extLst>
              <a:ext uri="{FF2B5EF4-FFF2-40B4-BE49-F238E27FC236}">
                <a16:creationId xmlns:a16="http://schemas.microsoft.com/office/drawing/2014/main" id="{9E4F9642-DCA7-60D7-FA34-116DB0C39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1086" y="6492874"/>
            <a:ext cx="4114800" cy="365125"/>
          </a:xfrm>
        </p:spPr>
        <p:txBody>
          <a:bodyPr/>
          <a:lstStyle>
            <a:lvl1pPr algn="l">
              <a:defRPr sz="1200"/>
            </a:lvl1pPr>
          </a:lstStyle>
          <a:p>
            <a:r>
              <a:rPr lang="it-IT" dirty="0"/>
              <a:t>Alma Mater Studiorum - Università di Bologna</a:t>
            </a:r>
          </a:p>
        </p:txBody>
      </p:sp>
      <p:sp>
        <p:nvSpPr>
          <p:cNvPr id="3" name="Segnaposto numero diapositiva 5">
            <a:extLst>
              <a:ext uri="{FF2B5EF4-FFF2-40B4-BE49-F238E27FC236}">
                <a16:creationId xmlns:a16="http://schemas.microsoft.com/office/drawing/2014/main" id="{5A6D3AF5-D4DB-B31D-D7CA-FDA444413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7714" y="6492875"/>
            <a:ext cx="2743200" cy="365125"/>
          </a:xfrm>
        </p:spPr>
        <p:txBody>
          <a:bodyPr/>
          <a:lstStyle>
            <a:lvl1pPr>
              <a:defRPr sz="1200"/>
            </a:lvl1pPr>
          </a:lstStyle>
          <a:p>
            <a:fld id="{036934C1-F421-4101-B738-F0FF59A8FE63}" type="slidenum">
              <a:rPr lang="it-IT" smtClean="0"/>
              <a:pPr/>
              <a:t>11</a:t>
            </a:fld>
            <a:endParaRPr lang="it-IT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91677B01-AE78-B481-87F0-F73FD880C2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3288" y="933855"/>
            <a:ext cx="3922333" cy="2284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Segnaposto contenuto 7">
                <a:extLst>
                  <a:ext uri="{FF2B5EF4-FFF2-40B4-BE49-F238E27FC236}">
                    <a16:creationId xmlns:a16="http://schemas.microsoft.com/office/drawing/2014/main" id="{6D3A5DD9-F4A0-5CE1-F098-2291B9F08AC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03047" y="1985028"/>
                <a:ext cx="1444514" cy="1304855"/>
              </a:xfrm>
              <a:prstGeom prst="rect">
                <a:avLst/>
              </a:prstGeom>
              <a:ln w="28575">
                <a:solidFill>
                  <a:srgbClr val="C00000"/>
                </a:solidFill>
              </a:ln>
            </p:spPr>
            <p:txBody>
              <a:bodyPr vert="horz" lIns="91440" tIns="45720" rIns="91440" bIns="45720" rtlCol="0" anchor="ctr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ClrTx/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it-IT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it-IT" sz="20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it-IT" sz="2000" i="1" smtClean="0">
                                  <a:latin typeface="Cambria Math" panose="02040503050406030204" pitchFamily="18" charset="0"/>
                                </a:rPr>
                                <m:t>𝑑𝐸</m:t>
                              </m:r>
                            </m:num>
                            <m:den>
                              <m:r>
                                <a:rPr lang="it-IT" sz="2000" i="1" smtClean="0"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</m:den>
                          </m:f>
                        </m:e>
                      </m:d>
                      <m:r>
                        <a:rPr lang="it-IT" sz="2000" i="1" smtClean="0">
                          <a:latin typeface="Cambria Math" panose="02040503050406030204" pitchFamily="18" charset="0"/>
                        </a:rPr>
                        <m:t>∝</m:t>
                      </m:r>
                      <m:f>
                        <m:fPr>
                          <m:ctrlPr>
                            <a:rPr lang="it-IT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it-IT" sz="20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p>
                              <m:r>
                                <a:rPr lang="it-IT" sz="200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it-IT" sz="20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00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p>
                              <m:r>
                                <a:rPr lang="it-IT" sz="200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it-IT" sz="1800" dirty="0"/>
              </a:p>
            </p:txBody>
          </p:sp>
        </mc:Choice>
        <mc:Fallback>
          <p:sp>
            <p:nvSpPr>
              <p:cNvPr id="7" name="Segnaposto contenuto 7">
                <a:extLst>
                  <a:ext uri="{FF2B5EF4-FFF2-40B4-BE49-F238E27FC236}">
                    <a16:creationId xmlns:a16="http://schemas.microsoft.com/office/drawing/2014/main" id="{6D3A5DD9-F4A0-5CE1-F098-2291B9F08A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3047" y="1985028"/>
                <a:ext cx="1444514" cy="130485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28575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Ovale 7">
            <a:extLst>
              <a:ext uri="{FF2B5EF4-FFF2-40B4-BE49-F238E27FC236}">
                <a16:creationId xmlns:a16="http://schemas.microsoft.com/office/drawing/2014/main" id="{CB35FA44-D97A-8CE2-2B0F-3669F2A98418}"/>
              </a:ext>
            </a:extLst>
          </p:cNvPr>
          <p:cNvSpPr/>
          <p:nvPr/>
        </p:nvSpPr>
        <p:spPr>
          <a:xfrm>
            <a:off x="2407919" y="2190750"/>
            <a:ext cx="401927" cy="406400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9" name="Segnaposto contenuto 7">
            <a:extLst>
              <a:ext uri="{FF2B5EF4-FFF2-40B4-BE49-F238E27FC236}">
                <a16:creationId xmlns:a16="http://schemas.microsoft.com/office/drawing/2014/main" id="{CB005143-1D1D-4776-1778-AA545DD61847}"/>
              </a:ext>
            </a:extLst>
          </p:cNvPr>
          <p:cNvSpPr txBox="1">
            <a:spLocks/>
          </p:cNvSpPr>
          <p:nvPr/>
        </p:nvSpPr>
        <p:spPr>
          <a:xfrm>
            <a:off x="373380" y="933855"/>
            <a:ext cx="7034024" cy="100202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ClrTx/>
            </a:pPr>
            <a:r>
              <a:rPr lang="it-IT" sz="2000" b="0" dirty="0"/>
              <a:t>Simulazione Monte Carlo di un fascio di ioni </a:t>
            </a:r>
            <a:r>
              <a:rPr lang="it-IT" sz="2000" b="0" baseline="30000" dirty="0"/>
              <a:t>12</a:t>
            </a:r>
            <a:r>
              <a:rPr lang="it-IT" sz="2000" b="0" dirty="0"/>
              <a:t>C di energia cinetica 200 MeV/u che collide con un target di C spesso 5 mm e distante 29 cm dallo Start Counter.</a:t>
            </a:r>
          </a:p>
        </p:txBody>
      </p:sp>
    </p:spTree>
    <p:extLst>
      <p:ext uri="{BB962C8B-B14F-4D97-AF65-F5344CB8AC3E}">
        <p14:creationId xmlns:p14="http://schemas.microsoft.com/office/powerpoint/2010/main" val="15699059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EEC6F72-C854-3803-CF0D-6F2707706F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3288" y="933855"/>
            <a:ext cx="3922333" cy="2284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olo 3">
            <a:extLst>
              <a:ext uri="{FF2B5EF4-FFF2-40B4-BE49-F238E27FC236}">
                <a16:creationId xmlns:a16="http://schemas.microsoft.com/office/drawing/2014/main" id="{0AAD8587-C739-941E-9188-48773DC2E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Identificazione del numero atomico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Segnaposto contenuto 7">
                <a:extLst>
                  <a:ext uri="{FF2B5EF4-FFF2-40B4-BE49-F238E27FC236}">
                    <a16:creationId xmlns:a16="http://schemas.microsoft.com/office/drawing/2014/main" id="{CBE4E0A9-8925-CAA2-DB30-E2BCA33074D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03047" y="1985028"/>
                <a:ext cx="1444514" cy="1304855"/>
              </a:xfrm>
              <a:prstGeom prst="rect">
                <a:avLst/>
              </a:prstGeom>
              <a:ln w="28575">
                <a:solidFill>
                  <a:srgbClr val="C00000"/>
                </a:solidFill>
              </a:ln>
            </p:spPr>
            <p:txBody>
              <a:bodyPr vert="horz" lIns="91440" tIns="45720" rIns="91440" bIns="45720" rtlCol="0" anchor="ctr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ClrTx/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it-IT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it-IT" sz="20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it-IT" sz="2000" i="1" smtClean="0">
                                  <a:latin typeface="Cambria Math" panose="02040503050406030204" pitchFamily="18" charset="0"/>
                                </a:rPr>
                                <m:t>𝑑𝐸</m:t>
                              </m:r>
                            </m:num>
                            <m:den>
                              <m:r>
                                <a:rPr lang="it-IT" sz="2000" i="1" smtClean="0"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</m:den>
                          </m:f>
                        </m:e>
                      </m:d>
                      <m:r>
                        <a:rPr lang="it-IT" sz="2000" i="1" smtClean="0">
                          <a:latin typeface="Cambria Math" panose="02040503050406030204" pitchFamily="18" charset="0"/>
                        </a:rPr>
                        <m:t>∝</m:t>
                      </m:r>
                      <m:f>
                        <m:fPr>
                          <m:ctrlPr>
                            <a:rPr lang="it-IT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it-IT" sz="20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p>
                              <m:r>
                                <a:rPr lang="it-IT" sz="200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it-IT" sz="20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00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p>
                              <m:r>
                                <a:rPr lang="it-IT" sz="200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it-IT" sz="1800" dirty="0"/>
              </a:p>
            </p:txBody>
          </p:sp>
        </mc:Choice>
        <mc:Fallback>
          <p:sp>
            <p:nvSpPr>
              <p:cNvPr id="13" name="Segnaposto contenuto 7">
                <a:extLst>
                  <a:ext uri="{FF2B5EF4-FFF2-40B4-BE49-F238E27FC236}">
                    <a16:creationId xmlns:a16="http://schemas.microsoft.com/office/drawing/2014/main" id="{CBE4E0A9-8925-CAA2-DB30-E2BCA33074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3047" y="1985028"/>
                <a:ext cx="1444514" cy="130485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28575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Ovale 1">
            <a:extLst>
              <a:ext uri="{FF2B5EF4-FFF2-40B4-BE49-F238E27FC236}">
                <a16:creationId xmlns:a16="http://schemas.microsoft.com/office/drawing/2014/main" id="{CD648453-6467-5963-BE7F-FC12AD096153}"/>
              </a:ext>
            </a:extLst>
          </p:cNvPr>
          <p:cNvSpPr/>
          <p:nvPr/>
        </p:nvSpPr>
        <p:spPr>
          <a:xfrm>
            <a:off x="1632978" y="2056175"/>
            <a:ext cx="577086" cy="1162561"/>
          </a:xfrm>
          <a:prstGeom prst="ellipse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" name="Ovale 2">
            <a:extLst>
              <a:ext uri="{FF2B5EF4-FFF2-40B4-BE49-F238E27FC236}">
                <a16:creationId xmlns:a16="http://schemas.microsoft.com/office/drawing/2014/main" id="{E07AEFB6-7F4D-D881-F47E-A245A15903AF}"/>
              </a:ext>
            </a:extLst>
          </p:cNvPr>
          <p:cNvSpPr/>
          <p:nvPr/>
        </p:nvSpPr>
        <p:spPr>
          <a:xfrm>
            <a:off x="10598834" y="1311622"/>
            <a:ext cx="541784" cy="1369597"/>
          </a:xfrm>
          <a:prstGeom prst="ellipse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26" name="Elemento grafico 25">
            <a:extLst>
              <a:ext uri="{FF2B5EF4-FFF2-40B4-BE49-F238E27FC236}">
                <a16:creationId xmlns:a16="http://schemas.microsoft.com/office/drawing/2014/main" id="{F2244084-9FE0-EBAF-062A-B27AF826503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b="988"/>
          <a:stretch/>
        </p:blipFill>
        <p:spPr>
          <a:xfrm>
            <a:off x="501770" y="3339028"/>
            <a:ext cx="5563750" cy="3169730"/>
          </a:xfrm>
          <a:prstGeom prst="rect">
            <a:avLst/>
          </a:prstGeom>
        </p:spPr>
      </p:pic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78BFBE3-BE5E-C79F-6934-6C893E9AA4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1086" y="6492874"/>
            <a:ext cx="4114800" cy="365125"/>
          </a:xfrm>
        </p:spPr>
        <p:txBody>
          <a:bodyPr/>
          <a:lstStyle>
            <a:lvl1pPr algn="l">
              <a:defRPr sz="1200"/>
            </a:lvl1pPr>
          </a:lstStyle>
          <a:p>
            <a:r>
              <a:rPr lang="it-IT" dirty="0"/>
              <a:t>Alma Mater Studiorum - Università di Bologna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6051562-5C8F-E210-0198-346029B6D0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7714" y="6492875"/>
            <a:ext cx="2743200" cy="365125"/>
          </a:xfrm>
        </p:spPr>
        <p:txBody>
          <a:bodyPr/>
          <a:lstStyle>
            <a:lvl1pPr>
              <a:defRPr sz="1200"/>
            </a:lvl1pPr>
          </a:lstStyle>
          <a:p>
            <a:fld id="{036934C1-F421-4101-B738-F0FF59A8FE63}" type="slidenum">
              <a:rPr lang="it-IT" smtClean="0"/>
              <a:pPr/>
              <a:t>12</a:t>
            </a:fld>
            <a:endParaRPr lang="it-IT" dirty="0"/>
          </a:p>
        </p:txBody>
      </p:sp>
      <p:pic>
        <p:nvPicPr>
          <p:cNvPr id="14" name="Elemento grafico 13">
            <a:extLst>
              <a:ext uri="{FF2B5EF4-FFF2-40B4-BE49-F238E27FC236}">
                <a16:creationId xmlns:a16="http://schemas.microsoft.com/office/drawing/2014/main" id="{7FA1F9B0-FF8A-A32A-79C0-2D0AB2D5D96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393925" y="3339028"/>
            <a:ext cx="5563751" cy="3201365"/>
          </a:xfrm>
          <a:prstGeom prst="rect">
            <a:avLst/>
          </a:prstGeom>
        </p:spPr>
      </p:pic>
      <p:sp>
        <p:nvSpPr>
          <p:cNvPr id="17" name="Segnaposto contenuto 7">
            <a:extLst>
              <a:ext uri="{FF2B5EF4-FFF2-40B4-BE49-F238E27FC236}">
                <a16:creationId xmlns:a16="http://schemas.microsoft.com/office/drawing/2014/main" id="{7C04D8BA-9658-4053-A9E3-35138D8F9B8B}"/>
              </a:ext>
            </a:extLst>
          </p:cNvPr>
          <p:cNvSpPr txBox="1">
            <a:spLocks/>
          </p:cNvSpPr>
          <p:nvPr/>
        </p:nvSpPr>
        <p:spPr>
          <a:xfrm>
            <a:off x="3951789" y="1935883"/>
            <a:ext cx="2460084" cy="425716"/>
          </a:xfrm>
          <a:prstGeom prst="rect">
            <a:avLst/>
          </a:prstGeom>
          <a:ln w="28575">
            <a:solidFill>
              <a:srgbClr val="E97132"/>
            </a:solidFill>
          </a:ln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ClrTx/>
            </a:pPr>
            <a:r>
              <a:rPr lang="it-IT" sz="2000" b="0" dirty="0"/>
              <a:t>Dal TOF Wall</a:t>
            </a:r>
          </a:p>
        </p:txBody>
      </p:sp>
      <p:sp>
        <p:nvSpPr>
          <p:cNvPr id="18" name="Segnaposto contenuto 7">
            <a:extLst>
              <a:ext uri="{FF2B5EF4-FFF2-40B4-BE49-F238E27FC236}">
                <a16:creationId xmlns:a16="http://schemas.microsoft.com/office/drawing/2014/main" id="{814E8514-0865-50FD-F1F6-FADA80A0A1A0}"/>
              </a:ext>
            </a:extLst>
          </p:cNvPr>
          <p:cNvSpPr txBox="1">
            <a:spLocks/>
          </p:cNvSpPr>
          <p:nvPr/>
        </p:nvSpPr>
        <p:spPr>
          <a:xfrm>
            <a:off x="373380" y="933855"/>
            <a:ext cx="7034024" cy="100202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ClrTx/>
            </a:pPr>
            <a:r>
              <a:rPr lang="it-IT" sz="2000" b="0" dirty="0"/>
              <a:t>Simulazione Monte Carlo di un fascio di ioni </a:t>
            </a:r>
            <a:r>
              <a:rPr lang="it-IT" sz="2000" b="0" baseline="30000" dirty="0"/>
              <a:t>12</a:t>
            </a:r>
            <a:r>
              <a:rPr lang="it-IT" sz="2000" b="0" dirty="0"/>
              <a:t>C di energia cinetica 200 MeV/u che collide con un target di C spesso 5 mm e distante 29 cm dallo Start Counter.</a:t>
            </a:r>
          </a:p>
        </p:txBody>
      </p:sp>
    </p:spTree>
    <p:extLst>
      <p:ext uri="{BB962C8B-B14F-4D97-AF65-F5344CB8AC3E}">
        <p14:creationId xmlns:p14="http://schemas.microsoft.com/office/powerpoint/2010/main" val="33466876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EEC6F72-C854-3803-CF0D-6F2707706F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3288" y="933855"/>
            <a:ext cx="3922333" cy="2284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olo 3">
            <a:extLst>
              <a:ext uri="{FF2B5EF4-FFF2-40B4-BE49-F238E27FC236}">
                <a16:creationId xmlns:a16="http://schemas.microsoft.com/office/drawing/2014/main" id="{0AAD8587-C739-941E-9188-48773DC2E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Identificazione del numero atomico</a:t>
            </a:r>
          </a:p>
        </p:txBody>
      </p:sp>
      <p:sp>
        <p:nvSpPr>
          <p:cNvPr id="12" name="Segnaposto contenuto 7">
            <a:extLst>
              <a:ext uri="{FF2B5EF4-FFF2-40B4-BE49-F238E27FC236}">
                <a16:creationId xmlns:a16="http://schemas.microsoft.com/office/drawing/2014/main" id="{B6CB0E4E-BFBA-A547-92CB-27FB783F86E3}"/>
              </a:ext>
            </a:extLst>
          </p:cNvPr>
          <p:cNvSpPr txBox="1">
            <a:spLocks/>
          </p:cNvSpPr>
          <p:nvPr/>
        </p:nvSpPr>
        <p:spPr>
          <a:xfrm>
            <a:off x="373380" y="933855"/>
            <a:ext cx="7034024" cy="100202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ClrTx/>
            </a:pPr>
            <a:r>
              <a:rPr lang="it-IT" sz="2000" b="0" dirty="0"/>
              <a:t>Simulazione Monte Carlo di un fascio di ioni </a:t>
            </a:r>
            <a:r>
              <a:rPr lang="it-IT" sz="2000" b="0" baseline="30000" dirty="0"/>
              <a:t>12</a:t>
            </a:r>
            <a:r>
              <a:rPr lang="it-IT" sz="2000" b="0" dirty="0"/>
              <a:t>C di energia cinetica 200 MeV/u che collide con un target di C spesso 5 mm e distante 29 cm dallo Start Counter.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Segnaposto contenuto 7">
                <a:extLst>
                  <a:ext uri="{FF2B5EF4-FFF2-40B4-BE49-F238E27FC236}">
                    <a16:creationId xmlns:a16="http://schemas.microsoft.com/office/drawing/2014/main" id="{CBE4E0A9-8925-CAA2-DB30-E2BCA33074D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03047" y="1985028"/>
                <a:ext cx="1444514" cy="1304855"/>
              </a:xfrm>
              <a:prstGeom prst="rect">
                <a:avLst/>
              </a:prstGeom>
              <a:ln w="28575">
                <a:solidFill>
                  <a:srgbClr val="C00000"/>
                </a:solidFill>
              </a:ln>
            </p:spPr>
            <p:txBody>
              <a:bodyPr vert="horz" lIns="91440" tIns="45720" rIns="91440" bIns="45720" rtlCol="0" anchor="ctr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ClrTx/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it-IT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it-IT" sz="20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it-IT" sz="2000" i="1" smtClean="0">
                                  <a:latin typeface="Cambria Math" panose="02040503050406030204" pitchFamily="18" charset="0"/>
                                </a:rPr>
                                <m:t>𝑑𝐸</m:t>
                              </m:r>
                            </m:num>
                            <m:den>
                              <m:r>
                                <a:rPr lang="it-IT" sz="2000" i="1" smtClean="0"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</m:den>
                          </m:f>
                        </m:e>
                      </m:d>
                      <m:r>
                        <a:rPr lang="it-IT" sz="2000" i="1" smtClean="0">
                          <a:latin typeface="Cambria Math" panose="02040503050406030204" pitchFamily="18" charset="0"/>
                        </a:rPr>
                        <m:t>∝</m:t>
                      </m:r>
                      <m:f>
                        <m:fPr>
                          <m:ctrlPr>
                            <a:rPr lang="it-IT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it-IT" sz="20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p>
                              <m:r>
                                <a:rPr lang="it-IT" sz="200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it-IT" sz="20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00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p>
                              <m:r>
                                <a:rPr lang="it-IT" sz="200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it-IT" sz="1800" dirty="0"/>
              </a:p>
            </p:txBody>
          </p:sp>
        </mc:Choice>
        <mc:Fallback>
          <p:sp>
            <p:nvSpPr>
              <p:cNvPr id="13" name="Segnaposto contenuto 7">
                <a:extLst>
                  <a:ext uri="{FF2B5EF4-FFF2-40B4-BE49-F238E27FC236}">
                    <a16:creationId xmlns:a16="http://schemas.microsoft.com/office/drawing/2014/main" id="{CBE4E0A9-8925-CAA2-DB30-E2BCA33074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3047" y="1985028"/>
                <a:ext cx="1444514" cy="130485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28575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Ovale 1">
            <a:extLst>
              <a:ext uri="{FF2B5EF4-FFF2-40B4-BE49-F238E27FC236}">
                <a16:creationId xmlns:a16="http://schemas.microsoft.com/office/drawing/2014/main" id="{CD648453-6467-5963-BE7F-FC12AD096153}"/>
              </a:ext>
            </a:extLst>
          </p:cNvPr>
          <p:cNvSpPr/>
          <p:nvPr/>
        </p:nvSpPr>
        <p:spPr>
          <a:xfrm>
            <a:off x="1632978" y="2056175"/>
            <a:ext cx="577086" cy="1162561"/>
          </a:xfrm>
          <a:prstGeom prst="ellipse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" name="Ovale 2">
            <a:extLst>
              <a:ext uri="{FF2B5EF4-FFF2-40B4-BE49-F238E27FC236}">
                <a16:creationId xmlns:a16="http://schemas.microsoft.com/office/drawing/2014/main" id="{E07AEFB6-7F4D-D881-F47E-A245A15903AF}"/>
              </a:ext>
            </a:extLst>
          </p:cNvPr>
          <p:cNvSpPr/>
          <p:nvPr/>
        </p:nvSpPr>
        <p:spPr>
          <a:xfrm>
            <a:off x="10559022" y="1210981"/>
            <a:ext cx="621408" cy="1570880"/>
          </a:xfrm>
          <a:prstGeom prst="ellipse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8" name="Segnaposto contenuto 7">
            <a:extLst>
              <a:ext uri="{FF2B5EF4-FFF2-40B4-BE49-F238E27FC236}">
                <a16:creationId xmlns:a16="http://schemas.microsoft.com/office/drawing/2014/main" id="{6C9E0207-C4A7-0EA1-5203-6841632B95FD}"/>
              </a:ext>
            </a:extLst>
          </p:cNvPr>
          <p:cNvSpPr txBox="1">
            <a:spLocks/>
          </p:cNvSpPr>
          <p:nvPr/>
        </p:nvSpPr>
        <p:spPr>
          <a:xfrm>
            <a:off x="3951790" y="2623677"/>
            <a:ext cx="2460084" cy="666206"/>
          </a:xfrm>
          <a:prstGeom prst="rect">
            <a:avLst/>
          </a:prstGeom>
          <a:ln w="28575">
            <a:solidFill>
              <a:schemeClr val="accent4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ClrTx/>
            </a:pPr>
            <a:r>
              <a:rPr lang="it-IT" sz="2000" b="0" dirty="0"/>
              <a:t>Dalla lunghezza della traccia e dal TOF</a:t>
            </a:r>
          </a:p>
        </p:txBody>
      </p:sp>
      <p:pic>
        <p:nvPicPr>
          <p:cNvPr id="26" name="Elemento grafico 25">
            <a:extLst>
              <a:ext uri="{FF2B5EF4-FFF2-40B4-BE49-F238E27FC236}">
                <a16:creationId xmlns:a16="http://schemas.microsoft.com/office/drawing/2014/main" id="{F2244084-9FE0-EBAF-062A-B27AF826503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b="988"/>
          <a:stretch/>
        </p:blipFill>
        <p:spPr>
          <a:xfrm>
            <a:off x="501770" y="3339028"/>
            <a:ext cx="5563750" cy="3169730"/>
          </a:xfrm>
          <a:prstGeom prst="rect">
            <a:avLst/>
          </a:prstGeom>
        </p:spPr>
      </p:pic>
      <p:sp>
        <p:nvSpPr>
          <p:cNvPr id="1024" name="Ovale 1023">
            <a:extLst>
              <a:ext uri="{FF2B5EF4-FFF2-40B4-BE49-F238E27FC236}">
                <a16:creationId xmlns:a16="http://schemas.microsoft.com/office/drawing/2014/main" id="{790B246F-3B40-5202-EC2E-8B08D374882C}"/>
              </a:ext>
            </a:extLst>
          </p:cNvPr>
          <p:cNvSpPr/>
          <p:nvPr/>
        </p:nvSpPr>
        <p:spPr>
          <a:xfrm>
            <a:off x="2449680" y="2651857"/>
            <a:ext cx="378838" cy="361763"/>
          </a:xfrm>
          <a:prstGeom prst="ellipse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78BFBE3-BE5E-C79F-6934-6C893E9AA4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1086" y="6492874"/>
            <a:ext cx="4114800" cy="365125"/>
          </a:xfrm>
        </p:spPr>
        <p:txBody>
          <a:bodyPr/>
          <a:lstStyle>
            <a:lvl1pPr algn="l">
              <a:defRPr sz="1200"/>
            </a:lvl1pPr>
          </a:lstStyle>
          <a:p>
            <a:r>
              <a:rPr lang="it-IT" dirty="0"/>
              <a:t>Alma Mater Studiorum - Università di Bologna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6051562-5C8F-E210-0198-346029B6D0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7714" y="6492875"/>
            <a:ext cx="2743200" cy="365125"/>
          </a:xfrm>
        </p:spPr>
        <p:txBody>
          <a:bodyPr/>
          <a:lstStyle>
            <a:lvl1pPr>
              <a:defRPr sz="1200"/>
            </a:lvl1pPr>
          </a:lstStyle>
          <a:p>
            <a:fld id="{036934C1-F421-4101-B738-F0FF59A8FE63}" type="slidenum">
              <a:rPr lang="it-IT" smtClean="0"/>
              <a:pPr/>
              <a:t>13</a:t>
            </a:fld>
            <a:endParaRPr lang="it-IT" dirty="0"/>
          </a:p>
        </p:txBody>
      </p:sp>
      <p:pic>
        <p:nvPicPr>
          <p:cNvPr id="14" name="Elemento grafico 13">
            <a:extLst>
              <a:ext uri="{FF2B5EF4-FFF2-40B4-BE49-F238E27FC236}">
                <a16:creationId xmlns:a16="http://schemas.microsoft.com/office/drawing/2014/main" id="{7FA1F9B0-FF8A-A32A-79C0-2D0AB2D5D96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393925" y="3339028"/>
            <a:ext cx="5563751" cy="3201365"/>
          </a:xfrm>
          <a:prstGeom prst="rect">
            <a:avLst/>
          </a:prstGeom>
        </p:spPr>
      </p:pic>
      <p:sp>
        <p:nvSpPr>
          <p:cNvPr id="15" name="Ovale 14">
            <a:extLst>
              <a:ext uri="{FF2B5EF4-FFF2-40B4-BE49-F238E27FC236}">
                <a16:creationId xmlns:a16="http://schemas.microsoft.com/office/drawing/2014/main" id="{0BDA5E45-E41D-0E39-454A-8725AA74FFC5}"/>
              </a:ext>
            </a:extLst>
          </p:cNvPr>
          <p:cNvSpPr/>
          <p:nvPr/>
        </p:nvSpPr>
        <p:spPr>
          <a:xfrm>
            <a:off x="7773558" y="1818955"/>
            <a:ext cx="217918" cy="575902"/>
          </a:xfrm>
          <a:prstGeom prst="ellipse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7" name="Segnaposto contenuto 7">
            <a:extLst>
              <a:ext uri="{FF2B5EF4-FFF2-40B4-BE49-F238E27FC236}">
                <a16:creationId xmlns:a16="http://schemas.microsoft.com/office/drawing/2014/main" id="{7C04D8BA-9658-4053-A9E3-35138D8F9B8B}"/>
              </a:ext>
            </a:extLst>
          </p:cNvPr>
          <p:cNvSpPr txBox="1">
            <a:spLocks/>
          </p:cNvSpPr>
          <p:nvPr/>
        </p:nvSpPr>
        <p:spPr>
          <a:xfrm>
            <a:off x="3951789" y="1935883"/>
            <a:ext cx="2460084" cy="425716"/>
          </a:xfrm>
          <a:prstGeom prst="rect">
            <a:avLst/>
          </a:prstGeom>
          <a:ln w="28575">
            <a:solidFill>
              <a:srgbClr val="E97132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ClrTx/>
            </a:pPr>
            <a:r>
              <a:rPr lang="it-IT" sz="2000" b="0" dirty="0"/>
              <a:t>Dal TOF Wall</a:t>
            </a:r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9339E6FD-BF50-2295-1444-FF72D602543E}"/>
              </a:ext>
            </a:extLst>
          </p:cNvPr>
          <p:cNvSpPr/>
          <p:nvPr/>
        </p:nvSpPr>
        <p:spPr>
          <a:xfrm>
            <a:off x="10598834" y="1311622"/>
            <a:ext cx="541784" cy="1369597"/>
          </a:xfrm>
          <a:prstGeom prst="ellipse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5580156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0AAD8587-C739-941E-9188-48773DC2E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Identificazione del numero atomico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Segnaposto contenuto 7">
                <a:extLst>
                  <a:ext uri="{FF2B5EF4-FFF2-40B4-BE49-F238E27FC236}">
                    <a16:creationId xmlns:a16="http://schemas.microsoft.com/office/drawing/2014/main" id="{EA60F5FB-AE17-A384-33E8-D46EB7DA672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813397" y="1723597"/>
                <a:ext cx="3026505" cy="1381637"/>
              </a:xfrm>
              <a:prstGeom prst="rect">
                <a:avLst/>
              </a:prstGeom>
              <a:ln w="28575">
                <a:solidFill>
                  <a:srgbClr val="C00000"/>
                </a:solidFill>
              </a:ln>
            </p:spPr>
            <p:txBody>
              <a:bodyPr vert="horz" lIns="91440" tIns="45720" rIns="91440" bIns="45720" rtlCol="0" anchor="ctr">
                <a:norm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ClrTx/>
                </a:pPr>
                <a:r>
                  <a:rPr lang="it-IT" dirty="0"/>
                  <a:t>Obiettivo:</a:t>
                </a:r>
              </a:p>
              <a:p>
                <a:pPr algn="just">
                  <a:buClrTx/>
                </a:pPr>
                <a:endParaRPr lang="it-IT" sz="300" dirty="0"/>
              </a:p>
              <a:p>
                <a:pPr algn="just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  <m:d>
                            <m:d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</m:d>
                        </m:num>
                        <m:den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den>
                      </m:f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≈2</m:t>
                      </m:r>
                      <m:r>
                        <m:rPr>
                          <m:nor/>
                        </m:rPr>
                        <a:rPr lang="it-IT" b="0" dirty="0"/>
                        <m:t>–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3%</m:t>
                      </m:r>
                    </m:oMath>
                  </m:oMathPara>
                </a14:m>
                <a:endParaRPr lang="it-IT" b="0" dirty="0"/>
              </a:p>
            </p:txBody>
          </p:sp>
        </mc:Choice>
        <mc:Fallback>
          <p:sp>
            <p:nvSpPr>
              <p:cNvPr id="2" name="Segnaposto contenuto 7">
                <a:extLst>
                  <a:ext uri="{FF2B5EF4-FFF2-40B4-BE49-F238E27FC236}">
                    <a16:creationId xmlns:a16="http://schemas.microsoft.com/office/drawing/2014/main" id="{EA60F5FB-AE17-A384-33E8-D46EB7DA67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3397" y="1723597"/>
                <a:ext cx="3026505" cy="138163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28575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Segnaposto contenuto 7">
                <a:extLst>
                  <a:ext uri="{FF2B5EF4-FFF2-40B4-BE49-F238E27FC236}">
                    <a16:creationId xmlns:a16="http://schemas.microsoft.com/office/drawing/2014/main" id="{9559755F-2ECD-8B4B-B98F-1B4C19AF421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813398" y="3547157"/>
                <a:ext cx="3026504" cy="2061873"/>
              </a:xfrm>
              <a:prstGeom prst="rect">
                <a:avLst/>
              </a:prstGeom>
              <a:ln w="28575">
                <a:solidFill>
                  <a:srgbClr val="C00000"/>
                </a:solidFill>
              </a:ln>
            </p:spPr>
            <p:txBody>
              <a:bodyPr vert="horz" lIns="91440" tIns="45720" rIns="91440" bIns="45720" rtlCol="0" anchor="ctr">
                <a:no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>
                  <a:buClrTx/>
                </a:pPr>
                <a:r>
                  <a:rPr lang="it-IT" dirty="0"/>
                  <a:t>Risultati</a:t>
                </a:r>
                <a:r>
                  <a:rPr lang="it-IT" b="0" dirty="0"/>
                  <a:t>:</a:t>
                </a:r>
              </a:p>
              <a:p>
                <a:pPr marL="342900" indent="-342900" algn="just">
                  <a:buClrTx/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it-IT" b="0" dirty="0"/>
                  <a:t>: </a:t>
                </a:r>
                <a14:m>
                  <m:oMath xmlns:m="http://schemas.openxmlformats.org/officeDocument/2006/math">
                    <m:r>
                      <a:rPr lang="it-IT" b="0" i="1">
                        <a:latin typeface="Cambria Math" panose="02040503050406030204" pitchFamily="18" charset="0"/>
                      </a:rPr>
                      <m:t>2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.3</m:t>
                    </m:r>
                    <m:r>
                      <m:rPr>
                        <m:nor/>
                      </m:rPr>
                      <a:rPr lang="it-IT" b="0" dirty="0"/>
                      <m:t>–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5.3</m:t>
                    </m:r>
                    <m:r>
                      <a:rPr lang="it-IT" b="0" i="1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it-IT" b="0" dirty="0"/>
              </a:p>
              <a:p>
                <a:pPr marL="342900" indent="-342900" algn="just">
                  <a:buClrTx/>
                  <a:buFont typeface="Arial" panose="020B0604020202020204" pitchFamily="34" charset="0"/>
                  <a:buChar char="•"/>
                </a:pPr>
                <a:r>
                  <a:rPr lang="it-IT" b="0" dirty="0"/>
                  <a:t>Shift rispetto ai valori attesi incluso nella risoluzione.</a:t>
                </a:r>
                <a:endParaRPr lang="it-IT" b="0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0" name="Segnaposto contenuto 7">
                <a:extLst>
                  <a:ext uri="{FF2B5EF4-FFF2-40B4-BE49-F238E27FC236}">
                    <a16:creationId xmlns:a16="http://schemas.microsoft.com/office/drawing/2014/main" id="{9559755F-2ECD-8B4B-B98F-1B4C19AF42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3398" y="3547157"/>
                <a:ext cx="3026504" cy="2061873"/>
              </a:xfrm>
              <a:prstGeom prst="rect">
                <a:avLst/>
              </a:prstGeom>
              <a:blipFill>
                <a:blip r:embed="rId4"/>
                <a:stretch>
                  <a:fillRect l="-2794" t="-1749" r="-2395" b="-4373"/>
                </a:stretch>
              </a:blipFill>
              <a:ln w="28575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egnaposto piè di pagina 4">
            <a:extLst>
              <a:ext uri="{FF2B5EF4-FFF2-40B4-BE49-F238E27FC236}">
                <a16:creationId xmlns:a16="http://schemas.microsoft.com/office/drawing/2014/main" id="{2C101410-0BC0-3523-36A8-8DAE46441E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1086" y="6492874"/>
            <a:ext cx="4114800" cy="365125"/>
          </a:xfrm>
        </p:spPr>
        <p:txBody>
          <a:bodyPr/>
          <a:lstStyle>
            <a:lvl1pPr algn="l">
              <a:defRPr sz="1200"/>
            </a:lvl1pPr>
          </a:lstStyle>
          <a:p>
            <a:r>
              <a:rPr lang="it-IT" dirty="0"/>
              <a:t>Alma Mater Studiorum - Università di Bologna</a:t>
            </a:r>
          </a:p>
        </p:txBody>
      </p:sp>
      <p:sp>
        <p:nvSpPr>
          <p:cNvPr id="5" name="Segnaposto numero diapositiva 5">
            <a:extLst>
              <a:ext uri="{FF2B5EF4-FFF2-40B4-BE49-F238E27FC236}">
                <a16:creationId xmlns:a16="http://schemas.microsoft.com/office/drawing/2014/main" id="{771BEEE9-4DE1-785F-A8F0-00D19E5E7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7714" y="6492875"/>
            <a:ext cx="2743200" cy="365125"/>
          </a:xfrm>
        </p:spPr>
        <p:txBody>
          <a:bodyPr/>
          <a:lstStyle>
            <a:lvl1pPr>
              <a:defRPr sz="1200"/>
            </a:lvl1pPr>
          </a:lstStyle>
          <a:p>
            <a:fld id="{036934C1-F421-4101-B738-F0FF59A8FE63}" type="slidenum">
              <a:rPr lang="it-IT" smtClean="0"/>
              <a:pPr/>
              <a:t>14</a:t>
            </a:fld>
            <a:endParaRPr lang="it-IT" dirty="0"/>
          </a:p>
        </p:txBody>
      </p:sp>
      <p:pic>
        <p:nvPicPr>
          <p:cNvPr id="8" name="Elemento grafico 7">
            <a:extLst>
              <a:ext uri="{FF2B5EF4-FFF2-40B4-BE49-F238E27FC236}">
                <a16:creationId xmlns:a16="http://schemas.microsoft.com/office/drawing/2014/main" id="{2DA9A841-A164-FC7B-7F98-8AB3709918E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2644" y="1265052"/>
            <a:ext cx="8386484" cy="4847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4892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0AAD8587-C739-941E-9188-48773DC2E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Identificazione del numero di massa</a:t>
            </a:r>
          </a:p>
        </p:txBody>
      </p:sp>
      <p:sp>
        <p:nvSpPr>
          <p:cNvPr id="2" name="Segnaposto piè di pagina 4">
            <a:extLst>
              <a:ext uri="{FF2B5EF4-FFF2-40B4-BE49-F238E27FC236}">
                <a16:creationId xmlns:a16="http://schemas.microsoft.com/office/drawing/2014/main" id="{A84D2F6B-E61A-F62D-CC83-D88A0BE7D9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1086" y="6492874"/>
            <a:ext cx="4114800" cy="365125"/>
          </a:xfrm>
        </p:spPr>
        <p:txBody>
          <a:bodyPr/>
          <a:lstStyle>
            <a:lvl1pPr algn="l">
              <a:defRPr sz="1200"/>
            </a:lvl1pPr>
          </a:lstStyle>
          <a:p>
            <a:r>
              <a:rPr lang="it-IT" dirty="0"/>
              <a:t>Alma Mater Studiorum - Università di Bologna</a:t>
            </a:r>
          </a:p>
        </p:txBody>
      </p:sp>
      <p:sp>
        <p:nvSpPr>
          <p:cNvPr id="3" name="Segnaposto numero diapositiva 5">
            <a:extLst>
              <a:ext uri="{FF2B5EF4-FFF2-40B4-BE49-F238E27FC236}">
                <a16:creationId xmlns:a16="http://schemas.microsoft.com/office/drawing/2014/main" id="{2285F71F-FECB-46F8-6ABB-4AFDE1B153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7714" y="6492875"/>
            <a:ext cx="2743200" cy="365125"/>
          </a:xfrm>
        </p:spPr>
        <p:txBody>
          <a:bodyPr/>
          <a:lstStyle>
            <a:lvl1pPr>
              <a:defRPr sz="1200"/>
            </a:lvl1pPr>
          </a:lstStyle>
          <a:p>
            <a:fld id="{036934C1-F421-4101-B738-F0FF59A8FE63}" type="slidenum">
              <a:rPr lang="it-IT" smtClean="0"/>
              <a:pPr/>
              <a:t>15</a:t>
            </a:fld>
            <a:endParaRPr lang="it-IT" dirty="0"/>
          </a:p>
        </p:txBody>
      </p:sp>
      <p:sp>
        <p:nvSpPr>
          <p:cNvPr id="8" name="Segnaposto contenuto 7">
            <a:extLst>
              <a:ext uri="{FF2B5EF4-FFF2-40B4-BE49-F238E27FC236}">
                <a16:creationId xmlns:a16="http://schemas.microsoft.com/office/drawing/2014/main" id="{021AEDC1-82A6-3F91-E3E5-263517B9055E}"/>
              </a:ext>
            </a:extLst>
          </p:cNvPr>
          <p:cNvSpPr txBox="1">
            <a:spLocks/>
          </p:cNvSpPr>
          <p:nvPr/>
        </p:nvSpPr>
        <p:spPr>
          <a:xfrm>
            <a:off x="373380" y="1010055"/>
            <a:ext cx="11269620" cy="685484"/>
          </a:xfrm>
          <a:prstGeom prst="rect">
            <a:avLst/>
          </a:prstGeom>
          <a:ln w="28575">
            <a:noFill/>
          </a:ln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ClrTx/>
            </a:pPr>
            <a:r>
              <a:rPr lang="it-IT" sz="2000" b="0" dirty="0"/>
              <a:t>Simulazione Monte Carlo di un fascio di ioni </a:t>
            </a:r>
            <a:r>
              <a:rPr lang="it-IT" sz="2000" b="0" baseline="30000" dirty="0"/>
              <a:t>12</a:t>
            </a:r>
            <a:r>
              <a:rPr lang="it-IT" sz="2000" b="0" dirty="0"/>
              <a:t>C di energia cinetica 200 MeV/u che collide con un target di C spesso 5 mm e distante 29 cm dallo Start Counter.</a:t>
            </a:r>
          </a:p>
        </p:txBody>
      </p:sp>
      <p:pic>
        <p:nvPicPr>
          <p:cNvPr id="23" name="Picture 2">
            <a:extLst>
              <a:ext uri="{FF2B5EF4-FFF2-40B4-BE49-F238E27FC236}">
                <a16:creationId xmlns:a16="http://schemas.microsoft.com/office/drawing/2014/main" id="{8F9BAB49-1641-62C4-25D8-2178D4EF1A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0667" y="1805080"/>
            <a:ext cx="3922333" cy="2284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Segnaposto contenuto 7">
            <a:extLst>
              <a:ext uri="{FF2B5EF4-FFF2-40B4-BE49-F238E27FC236}">
                <a16:creationId xmlns:a16="http://schemas.microsoft.com/office/drawing/2014/main" id="{7FB8E99F-31B9-93FA-A9D1-BB2A28954700}"/>
              </a:ext>
            </a:extLst>
          </p:cNvPr>
          <p:cNvSpPr txBox="1">
            <a:spLocks/>
          </p:cNvSpPr>
          <p:nvPr/>
        </p:nvSpPr>
        <p:spPr>
          <a:xfrm>
            <a:off x="549000" y="1862095"/>
            <a:ext cx="3825240" cy="365125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ClrTx/>
            </a:pPr>
            <a:r>
              <a:rPr lang="it-IT" sz="2000" dirty="0"/>
              <a:t>Ridondanze</a:t>
            </a:r>
            <a:r>
              <a:rPr lang="it-IT" sz="2000" b="0" dirty="0"/>
              <a:t> del setup elettronico: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CasellaDiTesto 24">
                <a:extLst>
                  <a:ext uri="{FF2B5EF4-FFF2-40B4-BE49-F238E27FC236}">
                    <a16:creationId xmlns:a16="http://schemas.microsoft.com/office/drawing/2014/main" id="{69ABF4F4-4ABC-600F-2F8C-0E0B3BF7BE0C}"/>
                  </a:ext>
                </a:extLst>
              </p:cNvPr>
              <p:cNvSpPr txBox="1"/>
              <p:nvPr/>
            </p:nvSpPr>
            <p:spPr>
              <a:xfrm>
                <a:off x="549000" y="2227220"/>
                <a:ext cx="3825240" cy="21579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num>
                        <m:den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den>
                      </m:f>
                    </m:oMath>
                  </m:oMathPara>
                </a14:m>
                <a:endParaRPr lang="it-IT" sz="2000" b="0" dirty="0"/>
              </a:p>
              <a:p>
                <a:pPr algn="just">
                  <a:buClrTx/>
                </a:pPr>
                <a:endParaRPr lang="it-IT" sz="600" b="0" dirty="0"/>
              </a:p>
              <a:p>
                <a:pPr algn="just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num>
                        <m:den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sSup>
                            <m:sSup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d>
                            <m:d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it-IT" sz="2000" b="0" dirty="0"/>
              </a:p>
              <a:p>
                <a:pPr algn="just">
                  <a:buClrTx/>
                </a:pPr>
                <a:endParaRPr lang="it-IT" sz="600" b="0" dirty="0"/>
              </a:p>
              <a:p>
                <a:pPr algn="just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sSup>
                            <m:sSup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it-IT" sz="1800" b="0" dirty="0"/>
              </a:p>
            </p:txBody>
          </p:sp>
        </mc:Choice>
        <mc:Fallback>
          <p:sp>
            <p:nvSpPr>
              <p:cNvPr id="25" name="CasellaDiTesto 24">
                <a:extLst>
                  <a:ext uri="{FF2B5EF4-FFF2-40B4-BE49-F238E27FC236}">
                    <a16:creationId xmlns:a16="http://schemas.microsoft.com/office/drawing/2014/main" id="{69ABF4F4-4ABC-600F-2F8C-0E0B3BF7BE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000" y="2227220"/>
                <a:ext cx="3825240" cy="215796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ttangolo 25">
            <a:extLst>
              <a:ext uri="{FF2B5EF4-FFF2-40B4-BE49-F238E27FC236}">
                <a16:creationId xmlns:a16="http://schemas.microsoft.com/office/drawing/2014/main" id="{90B28A2E-E4C1-BA63-D5E8-1449EBE2FA85}"/>
              </a:ext>
            </a:extLst>
          </p:cNvPr>
          <p:cNvSpPr/>
          <p:nvPr/>
        </p:nvSpPr>
        <p:spPr>
          <a:xfrm>
            <a:off x="549000" y="1828409"/>
            <a:ext cx="3825240" cy="255677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175538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">
            <a:extLst>
              <a:ext uri="{FF2B5EF4-FFF2-40B4-BE49-F238E27FC236}">
                <a16:creationId xmlns:a16="http://schemas.microsoft.com/office/drawing/2014/main" id="{0086D724-E794-9B5C-3DFF-BBA947D535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0667" y="1805080"/>
            <a:ext cx="3922333" cy="2284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olo 3">
            <a:extLst>
              <a:ext uri="{FF2B5EF4-FFF2-40B4-BE49-F238E27FC236}">
                <a16:creationId xmlns:a16="http://schemas.microsoft.com/office/drawing/2014/main" id="{0AAD8587-C739-941E-9188-48773DC2E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Identificazione del numero di massa</a:t>
            </a:r>
          </a:p>
        </p:txBody>
      </p:sp>
      <p:sp>
        <p:nvSpPr>
          <p:cNvPr id="2" name="Segnaposto piè di pagina 4">
            <a:extLst>
              <a:ext uri="{FF2B5EF4-FFF2-40B4-BE49-F238E27FC236}">
                <a16:creationId xmlns:a16="http://schemas.microsoft.com/office/drawing/2014/main" id="{A84D2F6B-E61A-F62D-CC83-D88A0BE7D9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1086" y="6492874"/>
            <a:ext cx="4114800" cy="365125"/>
          </a:xfrm>
        </p:spPr>
        <p:txBody>
          <a:bodyPr/>
          <a:lstStyle>
            <a:lvl1pPr algn="l">
              <a:defRPr sz="1200"/>
            </a:lvl1pPr>
          </a:lstStyle>
          <a:p>
            <a:r>
              <a:rPr lang="it-IT" dirty="0"/>
              <a:t>Alma Mater Studiorum - Università di Bologna</a:t>
            </a:r>
          </a:p>
        </p:txBody>
      </p:sp>
      <p:sp>
        <p:nvSpPr>
          <p:cNvPr id="3" name="Segnaposto numero diapositiva 5">
            <a:extLst>
              <a:ext uri="{FF2B5EF4-FFF2-40B4-BE49-F238E27FC236}">
                <a16:creationId xmlns:a16="http://schemas.microsoft.com/office/drawing/2014/main" id="{2285F71F-FECB-46F8-6ABB-4AFDE1B153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7714" y="6492875"/>
            <a:ext cx="2743200" cy="365125"/>
          </a:xfrm>
        </p:spPr>
        <p:txBody>
          <a:bodyPr/>
          <a:lstStyle>
            <a:lvl1pPr>
              <a:defRPr sz="1200"/>
            </a:lvl1pPr>
          </a:lstStyle>
          <a:p>
            <a:fld id="{036934C1-F421-4101-B738-F0FF59A8FE63}" type="slidenum">
              <a:rPr lang="it-IT" smtClean="0"/>
              <a:pPr/>
              <a:t>16</a:t>
            </a:fld>
            <a:endParaRPr lang="it-IT" dirty="0"/>
          </a:p>
        </p:txBody>
      </p:sp>
      <p:sp>
        <p:nvSpPr>
          <p:cNvPr id="13" name="Segnaposto contenuto 7">
            <a:extLst>
              <a:ext uri="{FF2B5EF4-FFF2-40B4-BE49-F238E27FC236}">
                <a16:creationId xmlns:a16="http://schemas.microsoft.com/office/drawing/2014/main" id="{CAD67081-EE14-E77E-21A2-A69F4DF35923}"/>
              </a:ext>
            </a:extLst>
          </p:cNvPr>
          <p:cNvSpPr txBox="1">
            <a:spLocks/>
          </p:cNvSpPr>
          <p:nvPr/>
        </p:nvSpPr>
        <p:spPr>
          <a:xfrm>
            <a:off x="1165048" y="4745044"/>
            <a:ext cx="10014304" cy="559781"/>
          </a:xfrm>
          <a:prstGeom prst="rect">
            <a:avLst/>
          </a:prstGeom>
          <a:ln w="28575">
            <a:solidFill>
              <a:srgbClr val="C00000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ClrTx/>
            </a:pPr>
            <a:r>
              <a:rPr lang="it-IT" sz="2000" b="0" dirty="0"/>
              <a:t>A due a due le stime sono legate a </a:t>
            </a:r>
            <a:r>
              <a:rPr lang="it-IT" sz="2000" dirty="0"/>
              <a:t>grandezze fisiche misurate con il medesimo sub-detector</a:t>
            </a:r>
            <a:r>
              <a:rPr lang="it-IT" sz="2000" b="0" dirty="0"/>
              <a:t>.</a:t>
            </a:r>
          </a:p>
        </p:txBody>
      </p:sp>
      <p:sp>
        <p:nvSpPr>
          <p:cNvPr id="22" name="Segnaposto contenuto 7">
            <a:extLst>
              <a:ext uri="{FF2B5EF4-FFF2-40B4-BE49-F238E27FC236}">
                <a16:creationId xmlns:a16="http://schemas.microsoft.com/office/drawing/2014/main" id="{C71E15AA-E455-C149-F1B5-6161FF53D2C5}"/>
              </a:ext>
            </a:extLst>
          </p:cNvPr>
          <p:cNvSpPr txBox="1">
            <a:spLocks/>
          </p:cNvSpPr>
          <p:nvPr/>
        </p:nvSpPr>
        <p:spPr>
          <a:xfrm>
            <a:off x="373380" y="1010055"/>
            <a:ext cx="11269620" cy="685484"/>
          </a:xfrm>
          <a:prstGeom prst="rect">
            <a:avLst/>
          </a:prstGeom>
          <a:ln w="28575">
            <a:noFill/>
          </a:ln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ClrTx/>
            </a:pPr>
            <a:r>
              <a:rPr lang="it-IT" sz="2000" b="0" dirty="0"/>
              <a:t>Simulazione Monte Carlo di un fascio di ioni </a:t>
            </a:r>
            <a:r>
              <a:rPr lang="it-IT" sz="2000" b="0" baseline="30000" dirty="0"/>
              <a:t>12</a:t>
            </a:r>
            <a:r>
              <a:rPr lang="it-IT" sz="2000" b="0" dirty="0"/>
              <a:t>C di energia cinetica 200 MeV/u che collide con un target di C spesso 5 mm e distante 29 cm dallo Start Counter.</a:t>
            </a:r>
          </a:p>
        </p:txBody>
      </p:sp>
      <p:sp>
        <p:nvSpPr>
          <p:cNvPr id="24" name="Segnaposto contenuto 7">
            <a:extLst>
              <a:ext uri="{FF2B5EF4-FFF2-40B4-BE49-F238E27FC236}">
                <a16:creationId xmlns:a16="http://schemas.microsoft.com/office/drawing/2014/main" id="{5A9D0F3D-6032-7623-6854-F1A136B4CD02}"/>
              </a:ext>
            </a:extLst>
          </p:cNvPr>
          <p:cNvSpPr txBox="1">
            <a:spLocks/>
          </p:cNvSpPr>
          <p:nvPr/>
        </p:nvSpPr>
        <p:spPr>
          <a:xfrm>
            <a:off x="549000" y="1862095"/>
            <a:ext cx="3825240" cy="365125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ClrTx/>
            </a:pPr>
            <a:r>
              <a:rPr lang="it-IT" sz="2000" dirty="0"/>
              <a:t>Ridondanze</a:t>
            </a:r>
            <a:r>
              <a:rPr lang="it-IT" sz="2000" b="0" dirty="0"/>
              <a:t> del setup elettronico: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CasellaDiTesto 24">
                <a:extLst>
                  <a:ext uri="{FF2B5EF4-FFF2-40B4-BE49-F238E27FC236}">
                    <a16:creationId xmlns:a16="http://schemas.microsoft.com/office/drawing/2014/main" id="{981EF1B0-74D6-8257-4A80-D38F4CC96167}"/>
                  </a:ext>
                </a:extLst>
              </p:cNvPr>
              <p:cNvSpPr txBox="1"/>
              <p:nvPr/>
            </p:nvSpPr>
            <p:spPr>
              <a:xfrm>
                <a:off x="549000" y="2227220"/>
                <a:ext cx="3825240" cy="21579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num>
                        <m:den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den>
                      </m:f>
                    </m:oMath>
                  </m:oMathPara>
                </a14:m>
                <a:endParaRPr lang="it-IT" sz="2000" b="0" dirty="0"/>
              </a:p>
              <a:p>
                <a:pPr algn="just">
                  <a:buClrTx/>
                </a:pPr>
                <a:endParaRPr lang="it-IT" sz="600" b="0" dirty="0"/>
              </a:p>
              <a:p>
                <a:pPr algn="just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num>
                        <m:den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sSup>
                            <m:sSup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d>
                            <m:d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it-IT" sz="2000" b="0" dirty="0"/>
              </a:p>
              <a:p>
                <a:pPr algn="just">
                  <a:buClrTx/>
                </a:pPr>
                <a:endParaRPr lang="it-IT" sz="600" b="0" dirty="0"/>
              </a:p>
              <a:p>
                <a:pPr algn="just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sSup>
                            <m:sSup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it-IT" sz="1800" b="0" dirty="0"/>
              </a:p>
            </p:txBody>
          </p:sp>
        </mc:Choice>
        <mc:Fallback>
          <p:sp>
            <p:nvSpPr>
              <p:cNvPr id="25" name="CasellaDiTesto 24">
                <a:extLst>
                  <a:ext uri="{FF2B5EF4-FFF2-40B4-BE49-F238E27FC236}">
                    <a16:creationId xmlns:a16="http://schemas.microsoft.com/office/drawing/2014/main" id="{981EF1B0-74D6-8257-4A80-D38F4CC961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000" y="2227220"/>
                <a:ext cx="3825240" cy="215796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ttangolo 25">
            <a:extLst>
              <a:ext uri="{FF2B5EF4-FFF2-40B4-BE49-F238E27FC236}">
                <a16:creationId xmlns:a16="http://schemas.microsoft.com/office/drawing/2014/main" id="{11E316E3-B534-5BC7-4034-5D93901831B0}"/>
              </a:ext>
            </a:extLst>
          </p:cNvPr>
          <p:cNvSpPr/>
          <p:nvPr/>
        </p:nvSpPr>
        <p:spPr>
          <a:xfrm>
            <a:off x="549000" y="1828409"/>
            <a:ext cx="3825240" cy="255677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24" name="Segnaposto contenuto 7">
            <a:extLst>
              <a:ext uri="{FF2B5EF4-FFF2-40B4-BE49-F238E27FC236}">
                <a16:creationId xmlns:a16="http://schemas.microsoft.com/office/drawing/2014/main" id="{494E1C86-C1FA-B1BC-BFA8-84686FA09FED}"/>
              </a:ext>
            </a:extLst>
          </p:cNvPr>
          <p:cNvSpPr txBox="1">
            <a:spLocks/>
          </p:cNvSpPr>
          <p:nvPr/>
        </p:nvSpPr>
        <p:spPr>
          <a:xfrm>
            <a:off x="4631305" y="1831083"/>
            <a:ext cx="2541478" cy="666206"/>
          </a:xfrm>
          <a:prstGeom prst="rect">
            <a:avLst/>
          </a:prstGeom>
          <a:ln w="28575">
            <a:solidFill>
              <a:schemeClr val="accent4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ClrTx/>
            </a:pPr>
            <a:r>
              <a:rPr lang="it-IT" sz="2000" b="0" dirty="0"/>
              <a:t>Dalla lunghezza della traccia e dal TOF</a:t>
            </a:r>
          </a:p>
        </p:txBody>
      </p:sp>
      <p:sp>
        <p:nvSpPr>
          <p:cNvPr id="1028" name="Ovale 1027">
            <a:extLst>
              <a:ext uri="{FF2B5EF4-FFF2-40B4-BE49-F238E27FC236}">
                <a16:creationId xmlns:a16="http://schemas.microsoft.com/office/drawing/2014/main" id="{4F06EB1C-175A-E96C-3013-2824161B3B37}"/>
              </a:ext>
            </a:extLst>
          </p:cNvPr>
          <p:cNvSpPr/>
          <p:nvPr/>
        </p:nvSpPr>
        <p:spPr>
          <a:xfrm>
            <a:off x="2589892" y="2561898"/>
            <a:ext cx="214992" cy="345212"/>
          </a:xfrm>
          <a:prstGeom prst="ellipse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1029" name="Ovale 1028">
            <a:extLst>
              <a:ext uri="{FF2B5EF4-FFF2-40B4-BE49-F238E27FC236}">
                <a16:creationId xmlns:a16="http://schemas.microsoft.com/office/drawing/2014/main" id="{DD1811E1-A54C-7F13-B5FF-7B9EAD6DCC53}"/>
              </a:ext>
            </a:extLst>
          </p:cNvPr>
          <p:cNvSpPr/>
          <p:nvPr/>
        </p:nvSpPr>
        <p:spPr>
          <a:xfrm>
            <a:off x="2651488" y="3305551"/>
            <a:ext cx="182880" cy="313461"/>
          </a:xfrm>
          <a:prstGeom prst="ellipse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1037" name="Ovale 1036">
            <a:extLst>
              <a:ext uri="{FF2B5EF4-FFF2-40B4-BE49-F238E27FC236}">
                <a16:creationId xmlns:a16="http://schemas.microsoft.com/office/drawing/2014/main" id="{4F53C0CF-D1CA-9039-7510-CFCC339D7180}"/>
              </a:ext>
            </a:extLst>
          </p:cNvPr>
          <p:cNvSpPr/>
          <p:nvPr/>
        </p:nvSpPr>
        <p:spPr>
          <a:xfrm>
            <a:off x="10597762" y="2081606"/>
            <a:ext cx="538301" cy="1570880"/>
          </a:xfrm>
          <a:prstGeom prst="ellipse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038" name="Ovale 1037">
            <a:extLst>
              <a:ext uri="{FF2B5EF4-FFF2-40B4-BE49-F238E27FC236}">
                <a16:creationId xmlns:a16="http://schemas.microsoft.com/office/drawing/2014/main" id="{412BEEB6-CC19-C177-639A-281055BA5E10}"/>
              </a:ext>
            </a:extLst>
          </p:cNvPr>
          <p:cNvSpPr/>
          <p:nvPr/>
        </p:nvSpPr>
        <p:spPr>
          <a:xfrm>
            <a:off x="7720667" y="2689580"/>
            <a:ext cx="337483" cy="575902"/>
          </a:xfrm>
          <a:prstGeom prst="ellipse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039" name="Ovale 1038">
            <a:extLst>
              <a:ext uri="{FF2B5EF4-FFF2-40B4-BE49-F238E27FC236}">
                <a16:creationId xmlns:a16="http://schemas.microsoft.com/office/drawing/2014/main" id="{C4BD1D7B-35F2-2D74-0396-B93A27191984}"/>
              </a:ext>
            </a:extLst>
          </p:cNvPr>
          <p:cNvSpPr/>
          <p:nvPr/>
        </p:nvSpPr>
        <p:spPr>
          <a:xfrm>
            <a:off x="2880552" y="2577773"/>
            <a:ext cx="171450" cy="313461"/>
          </a:xfrm>
          <a:prstGeom prst="ellipse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1040" name="Ovale 1039">
            <a:extLst>
              <a:ext uri="{FF2B5EF4-FFF2-40B4-BE49-F238E27FC236}">
                <a16:creationId xmlns:a16="http://schemas.microsoft.com/office/drawing/2014/main" id="{61A7ACD3-4E5A-ECA4-9FB3-E21600F8CE4F}"/>
              </a:ext>
            </a:extLst>
          </p:cNvPr>
          <p:cNvSpPr/>
          <p:nvPr/>
        </p:nvSpPr>
        <p:spPr>
          <a:xfrm>
            <a:off x="2640692" y="2241722"/>
            <a:ext cx="214460" cy="287033"/>
          </a:xfrm>
          <a:prstGeom prst="ellipse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1041" name="Ovale 1040">
            <a:extLst>
              <a:ext uri="{FF2B5EF4-FFF2-40B4-BE49-F238E27FC236}">
                <a16:creationId xmlns:a16="http://schemas.microsoft.com/office/drawing/2014/main" id="{7C114A0D-52D5-2E23-8230-AC4529F88F88}"/>
              </a:ext>
            </a:extLst>
          </p:cNvPr>
          <p:cNvSpPr/>
          <p:nvPr/>
        </p:nvSpPr>
        <p:spPr>
          <a:xfrm>
            <a:off x="2117441" y="3647723"/>
            <a:ext cx="427958" cy="356901"/>
          </a:xfrm>
          <a:prstGeom prst="ellipse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1042" name="Segnaposto contenuto 7">
            <a:extLst>
              <a:ext uri="{FF2B5EF4-FFF2-40B4-BE49-F238E27FC236}">
                <a16:creationId xmlns:a16="http://schemas.microsoft.com/office/drawing/2014/main" id="{A05B055F-85AE-3129-8A6A-805169800835}"/>
              </a:ext>
            </a:extLst>
          </p:cNvPr>
          <p:cNvSpPr txBox="1">
            <a:spLocks/>
          </p:cNvSpPr>
          <p:nvPr/>
        </p:nvSpPr>
        <p:spPr>
          <a:xfrm>
            <a:off x="4631305" y="3030955"/>
            <a:ext cx="2541478" cy="414354"/>
          </a:xfrm>
          <a:prstGeom prst="rect">
            <a:avLst/>
          </a:prstGeom>
          <a:ln w="28575">
            <a:solidFill>
              <a:schemeClr val="accent6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ClrTx/>
            </a:pPr>
            <a:r>
              <a:rPr lang="it-IT" sz="2000" b="0" dirty="0"/>
              <a:t>Dalla tracking </a:t>
            </a:r>
            <a:r>
              <a:rPr lang="it-IT" sz="2000" b="0" dirty="0" err="1"/>
              <a:t>region</a:t>
            </a:r>
            <a:endParaRPr lang="it-IT" sz="2000" b="0" dirty="0"/>
          </a:p>
        </p:txBody>
      </p:sp>
      <p:sp>
        <p:nvSpPr>
          <p:cNvPr id="1043" name="Segnaposto contenuto 7">
            <a:extLst>
              <a:ext uri="{FF2B5EF4-FFF2-40B4-BE49-F238E27FC236}">
                <a16:creationId xmlns:a16="http://schemas.microsoft.com/office/drawing/2014/main" id="{E342D44A-17BD-EEA4-B47F-CE283C40D9E6}"/>
              </a:ext>
            </a:extLst>
          </p:cNvPr>
          <p:cNvSpPr txBox="1">
            <a:spLocks/>
          </p:cNvSpPr>
          <p:nvPr/>
        </p:nvSpPr>
        <p:spPr>
          <a:xfrm>
            <a:off x="4631306" y="3978974"/>
            <a:ext cx="2541477" cy="414353"/>
          </a:xfrm>
          <a:prstGeom prst="rect">
            <a:avLst/>
          </a:prstGeom>
          <a:ln w="28575">
            <a:solidFill>
              <a:schemeClr val="accent5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ClrTx/>
            </a:pPr>
            <a:r>
              <a:rPr lang="it-IT" sz="2000" b="0" dirty="0"/>
              <a:t>Dal Calorimetro</a:t>
            </a:r>
          </a:p>
        </p:txBody>
      </p:sp>
      <p:sp>
        <p:nvSpPr>
          <p:cNvPr id="1044" name="Ovale 1043">
            <a:extLst>
              <a:ext uri="{FF2B5EF4-FFF2-40B4-BE49-F238E27FC236}">
                <a16:creationId xmlns:a16="http://schemas.microsoft.com/office/drawing/2014/main" id="{F2E7B265-2943-3013-00BF-AC4A5B3CFEB5}"/>
              </a:ext>
            </a:extLst>
          </p:cNvPr>
          <p:cNvSpPr/>
          <p:nvPr/>
        </p:nvSpPr>
        <p:spPr>
          <a:xfrm>
            <a:off x="10693400" y="2028194"/>
            <a:ext cx="1041400" cy="1719848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045" name="Ovale 1044">
            <a:extLst>
              <a:ext uri="{FF2B5EF4-FFF2-40B4-BE49-F238E27FC236}">
                <a16:creationId xmlns:a16="http://schemas.microsoft.com/office/drawing/2014/main" id="{C64F4211-5AC0-9045-DC90-C78D740EDC97}"/>
              </a:ext>
            </a:extLst>
          </p:cNvPr>
          <p:cNvSpPr/>
          <p:nvPr/>
        </p:nvSpPr>
        <p:spPr>
          <a:xfrm>
            <a:off x="8551016" y="2148250"/>
            <a:ext cx="1526058" cy="1439085"/>
          </a:xfrm>
          <a:prstGeom prst="ellipse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048" name="Ovale 1047">
            <a:extLst>
              <a:ext uri="{FF2B5EF4-FFF2-40B4-BE49-F238E27FC236}">
                <a16:creationId xmlns:a16="http://schemas.microsoft.com/office/drawing/2014/main" id="{06F4A238-0525-2C1E-04C9-66675DBFCF07}"/>
              </a:ext>
            </a:extLst>
          </p:cNvPr>
          <p:cNvSpPr/>
          <p:nvPr/>
        </p:nvSpPr>
        <p:spPr>
          <a:xfrm>
            <a:off x="3003537" y="3633322"/>
            <a:ext cx="369189" cy="374476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1049" name="Ovale 1048">
            <a:extLst>
              <a:ext uri="{FF2B5EF4-FFF2-40B4-BE49-F238E27FC236}">
                <a16:creationId xmlns:a16="http://schemas.microsoft.com/office/drawing/2014/main" id="{36D2FDED-19B7-411F-5002-8D452B7AD1EE}"/>
              </a:ext>
            </a:extLst>
          </p:cNvPr>
          <p:cNvSpPr/>
          <p:nvPr/>
        </p:nvSpPr>
        <p:spPr>
          <a:xfrm>
            <a:off x="2866263" y="4046542"/>
            <a:ext cx="369190" cy="313461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1050" name="Ovale 1049">
            <a:extLst>
              <a:ext uri="{FF2B5EF4-FFF2-40B4-BE49-F238E27FC236}">
                <a16:creationId xmlns:a16="http://schemas.microsoft.com/office/drawing/2014/main" id="{8D54AFA3-BC80-289D-B2B4-5339DFD93D7F}"/>
              </a:ext>
            </a:extLst>
          </p:cNvPr>
          <p:cNvSpPr/>
          <p:nvPr/>
        </p:nvSpPr>
        <p:spPr>
          <a:xfrm>
            <a:off x="2579376" y="2932565"/>
            <a:ext cx="369190" cy="313461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83363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">
            <a:extLst>
              <a:ext uri="{FF2B5EF4-FFF2-40B4-BE49-F238E27FC236}">
                <a16:creationId xmlns:a16="http://schemas.microsoft.com/office/drawing/2014/main" id="{0086D724-E794-9B5C-3DFF-BBA947D535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0667" y="1805080"/>
            <a:ext cx="3922333" cy="2284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olo 3">
            <a:extLst>
              <a:ext uri="{FF2B5EF4-FFF2-40B4-BE49-F238E27FC236}">
                <a16:creationId xmlns:a16="http://schemas.microsoft.com/office/drawing/2014/main" id="{0AAD8587-C739-941E-9188-48773DC2E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Identificazione del numero di massa</a:t>
            </a:r>
          </a:p>
        </p:txBody>
      </p:sp>
      <p:sp>
        <p:nvSpPr>
          <p:cNvPr id="2" name="Segnaposto piè di pagina 4">
            <a:extLst>
              <a:ext uri="{FF2B5EF4-FFF2-40B4-BE49-F238E27FC236}">
                <a16:creationId xmlns:a16="http://schemas.microsoft.com/office/drawing/2014/main" id="{A84D2F6B-E61A-F62D-CC83-D88A0BE7D9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1086" y="6492874"/>
            <a:ext cx="4114800" cy="365125"/>
          </a:xfrm>
        </p:spPr>
        <p:txBody>
          <a:bodyPr/>
          <a:lstStyle>
            <a:lvl1pPr algn="l">
              <a:defRPr sz="1200"/>
            </a:lvl1pPr>
          </a:lstStyle>
          <a:p>
            <a:r>
              <a:rPr lang="it-IT" dirty="0"/>
              <a:t>Alma Mater Studiorum - Università di Bologna</a:t>
            </a:r>
          </a:p>
        </p:txBody>
      </p:sp>
      <p:sp>
        <p:nvSpPr>
          <p:cNvPr id="3" name="Segnaposto numero diapositiva 5">
            <a:extLst>
              <a:ext uri="{FF2B5EF4-FFF2-40B4-BE49-F238E27FC236}">
                <a16:creationId xmlns:a16="http://schemas.microsoft.com/office/drawing/2014/main" id="{2285F71F-FECB-46F8-6ABB-4AFDE1B153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7714" y="6492875"/>
            <a:ext cx="2743200" cy="365125"/>
          </a:xfrm>
        </p:spPr>
        <p:txBody>
          <a:bodyPr/>
          <a:lstStyle>
            <a:lvl1pPr>
              <a:defRPr sz="1200"/>
            </a:lvl1pPr>
          </a:lstStyle>
          <a:p>
            <a:fld id="{036934C1-F421-4101-B738-F0FF59A8FE63}" type="slidenum">
              <a:rPr lang="it-IT" smtClean="0"/>
              <a:pPr/>
              <a:t>17</a:t>
            </a:fld>
            <a:endParaRPr lang="it-IT" dirty="0"/>
          </a:p>
        </p:txBody>
      </p:sp>
      <p:sp>
        <p:nvSpPr>
          <p:cNvPr id="13" name="Segnaposto contenuto 7">
            <a:extLst>
              <a:ext uri="{FF2B5EF4-FFF2-40B4-BE49-F238E27FC236}">
                <a16:creationId xmlns:a16="http://schemas.microsoft.com/office/drawing/2014/main" id="{CAD67081-EE14-E77E-21A2-A69F4DF35923}"/>
              </a:ext>
            </a:extLst>
          </p:cNvPr>
          <p:cNvSpPr txBox="1">
            <a:spLocks/>
          </p:cNvSpPr>
          <p:nvPr/>
        </p:nvSpPr>
        <p:spPr>
          <a:xfrm>
            <a:off x="1165048" y="4745044"/>
            <a:ext cx="10014304" cy="559781"/>
          </a:xfrm>
          <a:prstGeom prst="rect">
            <a:avLst/>
          </a:prstGeom>
          <a:ln w="28575">
            <a:solidFill>
              <a:srgbClr val="C00000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ClrTx/>
            </a:pPr>
            <a:r>
              <a:rPr lang="it-IT" sz="2000" b="0" dirty="0"/>
              <a:t>A due a due le stime sono legate a </a:t>
            </a:r>
            <a:r>
              <a:rPr lang="it-IT" sz="2000" dirty="0"/>
              <a:t>grandezze fisiche misurate con il medesimo sub-detector</a:t>
            </a:r>
            <a:r>
              <a:rPr lang="it-IT" sz="2000" b="0" dirty="0"/>
              <a:t>.</a:t>
            </a:r>
          </a:p>
        </p:txBody>
      </p:sp>
      <p:sp>
        <p:nvSpPr>
          <p:cNvPr id="22" name="Segnaposto contenuto 7">
            <a:extLst>
              <a:ext uri="{FF2B5EF4-FFF2-40B4-BE49-F238E27FC236}">
                <a16:creationId xmlns:a16="http://schemas.microsoft.com/office/drawing/2014/main" id="{C71E15AA-E455-C149-F1B5-6161FF53D2C5}"/>
              </a:ext>
            </a:extLst>
          </p:cNvPr>
          <p:cNvSpPr txBox="1">
            <a:spLocks/>
          </p:cNvSpPr>
          <p:nvPr/>
        </p:nvSpPr>
        <p:spPr>
          <a:xfrm>
            <a:off x="373380" y="1010055"/>
            <a:ext cx="11269620" cy="685484"/>
          </a:xfrm>
          <a:prstGeom prst="rect">
            <a:avLst/>
          </a:prstGeom>
          <a:ln w="28575">
            <a:noFill/>
          </a:ln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ClrTx/>
            </a:pPr>
            <a:r>
              <a:rPr lang="it-IT" sz="2000" b="0" dirty="0"/>
              <a:t>Simulazione Monte Carlo di un fascio di ioni </a:t>
            </a:r>
            <a:r>
              <a:rPr lang="it-IT" sz="2000" b="0" baseline="30000" dirty="0"/>
              <a:t>12</a:t>
            </a:r>
            <a:r>
              <a:rPr lang="it-IT" sz="2000" b="0" dirty="0"/>
              <a:t>C di energia cinetica 200 MeV/u che collide con un target di C spesso 5 mm e distante 29 cm dallo Start Counter.</a:t>
            </a:r>
          </a:p>
        </p:txBody>
      </p:sp>
      <p:sp>
        <p:nvSpPr>
          <p:cNvPr id="24" name="Segnaposto contenuto 7">
            <a:extLst>
              <a:ext uri="{FF2B5EF4-FFF2-40B4-BE49-F238E27FC236}">
                <a16:creationId xmlns:a16="http://schemas.microsoft.com/office/drawing/2014/main" id="{5A9D0F3D-6032-7623-6854-F1A136B4CD02}"/>
              </a:ext>
            </a:extLst>
          </p:cNvPr>
          <p:cNvSpPr txBox="1">
            <a:spLocks/>
          </p:cNvSpPr>
          <p:nvPr/>
        </p:nvSpPr>
        <p:spPr>
          <a:xfrm>
            <a:off x="549000" y="1862095"/>
            <a:ext cx="3825240" cy="365125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ClrTx/>
            </a:pPr>
            <a:r>
              <a:rPr lang="it-IT" sz="2000" dirty="0"/>
              <a:t>Ridondanze</a:t>
            </a:r>
            <a:r>
              <a:rPr lang="it-IT" sz="2000" b="0" dirty="0"/>
              <a:t> del setup elettronico: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CasellaDiTesto 24">
                <a:extLst>
                  <a:ext uri="{FF2B5EF4-FFF2-40B4-BE49-F238E27FC236}">
                    <a16:creationId xmlns:a16="http://schemas.microsoft.com/office/drawing/2014/main" id="{981EF1B0-74D6-8257-4A80-D38F4CC96167}"/>
                  </a:ext>
                </a:extLst>
              </p:cNvPr>
              <p:cNvSpPr txBox="1"/>
              <p:nvPr/>
            </p:nvSpPr>
            <p:spPr>
              <a:xfrm>
                <a:off x="549000" y="2227220"/>
                <a:ext cx="3825240" cy="21579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num>
                        <m:den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den>
                      </m:f>
                    </m:oMath>
                  </m:oMathPara>
                </a14:m>
                <a:endParaRPr lang="it-IT" sz="2000" b="0" dirty="0"/>
              </a:p>
              <a:p>
                <a:pPr algn="just">
                  <a:buClrTx/>
                </a:pPr>
                <a:endParaRPr lang="it-IT" sz="600" b="0" dirty="0"/>
              </a:p>
              <a:p>
                <a:pPr algn="just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num>
                        <m:den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sSup>
                            <m:sSup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d>
                            <m:d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it-IT" sz="2000" b="0" dirty="0"/>
              </a:p>
              <a:p>
                <a:pPr algn="just">
                  <a:buClrTx/>
                </a:pPr>
                <a:endParaRPr lang="it-IT" sz="600" b="0" dirty="0"/>
              </a:p>
              <a:p>
                <a:pPr algn="just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sSup>
                            <m:sSup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it-IT" sz="1800" b="0" dirty="0"/>
              </a:p>
            </p:txBody>
          </p:sp>
        </mc:Choice>
        <mc:Fallback>
          <p:sp>
            <p:nvSpPr>
              <p:cNvPr id="25" name="CasellaDiTesto 24">
                <a:extLst>
                  <a:ext uri="{FF2B5EF4-FFF2-40B4-BE49-F238E27FC236}">
                    <a16:creationId xmlns:a16="http://schemas.microsoft.com/office/drawing/2014/main" id="{981EF1B0-74D6-8257-4A80-D38F4CC961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000" y="2227220"/>
                <a:ext cx="3825240" cy="215796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ttangolo 25">
            <a:extLst>
              <a:ext uri="{FF2B5EF4-FFF2-40B4-BE49-F238E27FC236}">
                <a16:creationId xmlns:a16="http://schemas.microsoft.com/office/drawing/2014/main" id="{11E316E3-B534-5BC7-4034-5D93901831B0}"/>
              </a:ext>
            </a:extLst>
          </p:cNvPr>
          <p:cNvSpPr/>
          <p:nvPr/>
        </p:nvSpPr>
        <p:spPr>
          <a:xfrm>
            <a:off x="549000" y="1828409"/>
            <a:ext cx="3825240" cy="255677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24" name="Segnaposto contenuto 7">
            <a:extLst>
              <a:ext uri="{FF2B5EF4-FFF2-40B4-BE49-F238E27FC236}">
                <a16:creationId xmlns:a16="http://schemas.microsoft.com/office/drawing/2014/main" id="{494E1C86-C1FA-B1BC-BFA8-84686FA09FED}"/>
              </a:ext>
            </a:extLst>
          </p:cNvPr>
          <p:cNvSpPr txBox="1">
            <a:spLocks/>
          </p:cNvSpPr>
          <p:nvPr/>
        </p:nvSpPr>
        <p:spPr>
          <a:xfrm>
            <a:off x="4631305" y="1831083"/>
            <a:ext cx="2541478" cy="666206"/>
          </a:xfrm>
          <a:prstGeom prst="rect">
            <a:avLst/>
          </a:prstGeom>
          <a:ln w="28575">
            <a:solidFill>
              <a:schemeClr val="accent4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ClrTx/>
            </a:pPr>
            <a:r>
              <a:rPr lang="it-IT" sz="2000" b="0" dirty="0"/>
              <a:t>Dalla lunghezza della traccia e dal TOF</a:t>
            </a:r>
          </a:p>
        </p:txBody>
      </p:sp>
      <p:sp>
        <p:nvSpPr>
          <p:cNvPr id="1028" name="Ovale 1027">
            <a:extLst>
              <a:ext uri="{FF2B5EF4-FFF2-40B4-BE49-F238E27FC236}">
                <a16:creationId xmlns:a16="http://schemas.microsoft.com/office/drawing/2014/main" id="{4F06EB1C-175A-E96C-3013-2824161B3B37}"/>
              </a:ext>
            </a:extLst>
          </p:cNvPr>
          <p:cNvSpPr/>
          <p:nvPr/>
        </p:nvSpPr>
        <p:spPr>
          <a:xfrm>
            <a:off x="2589892" y="2561898"/>
            <a:ext cx="214992" cy="345212"/>
          </a:xfrm>
          <a:prstGeom prst="ellipse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1029" name="Ovale 1028">
            <a:extLst>
              <a:ext uri="{FF2B5EF4-FFF2-40B4-BE49-F238E27FC236}">
                <a16:creationId xmlns:a16="http://schemas.microsoft.com/office/drawing/2014/main" id="{DD1811E1-A54C-7F13-B5FF-7B9EAD6DCC53}"/>
              </a:ext>
            </a:extLst>
          </p:cNvPr>
          <p:cNvSpPr/>
          <p:nvPr/>
        </p:nvSpPr>
        <p:spPr>
          <a:xfrm>
            <a:off x="2651488" y="3305551"/>
            <a:ext cx="182880" cy="313461"/>
          </a:xfrm>
          <a:prstGeom prst="ellipse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1037" name="Ovale 1036">
            <a:extLst>
              <a:ext uri="{FF2B5EF4-FFF2-40B4-BE49-F238E27FC236}">
                <a16:creationId xmlns:a16="http://schemas.microsoft.com/office/drawing/2014/main" id="{4F53C0CF-D1CA-9039-7510-CFCC339D7180}"/>
              </a:ext>
            </a:extLst>
          </p:cNvPr>
          <p:cNvSpPr/>
          <p:nvPr/>
        </p:nvSpPr>
        <p:spPr>
          <a:xfrm>
            <a:off x="10597762" y="2081606"/>
            <a:ext cx="538301" cy="1570880"/>
          </a:xfrm>
          <a:prstGeom prst="ellipse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038" name="Ovale 1037">
            <a:extLst>
              <a:ext uri="{FF2B5EF4-FFF2-40B4-BE49-F238E27FC236}">
                <a16:creationId xmlns:a16="http://schemas.microsoft.com/office/drawing/2014/main" id="{412BEEB6-CC19-C177-639A-281055BA5E10}"/>
              </a:ext>
            </a:extLst>
          </p:cNvPr>
          <p:cNvSpPr/>
          <p:nvPr/>
        </p:nvSpPr>
        <p:spPr>
          <a:xfrm>
            <a:off x="7720667" y="2689580"/>
            <a:ext cx="337483" cy="575902"/>
          </a:xfrm>
          <a:prstGeom prst="ellipse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039" name="Ovale 1038">
            <a:extLst>
              <a:ext uri="{FF2B5EF4-FFF2-40B4-BE49-F238E27FC236}">
                <a16:creationId xmlns:a16="http://schemas.microsoft.com/office/drawing/2014/main" id="{C4BD1D7B-35F2-2D74-0396-B93A27191984}"/>
              </a:ext>
            </a:extLst>
          </p:cNvPr>
          <p:cNvSpPr/>
          <p:nvPr/>
        </p:nvSpPr>
        <p:spPr>
          <a:xfrm>
            <a:off x="2880552" y="2577773"/>
            <a:ext cx="171450" cy="313461"/>
          </a:xfrm>
          <a:prstGeom prst="ellipse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1040" name="Ovale 1039">
            <a:extLst>
              <a:ext uri="{FF2B5EF4-FFF2-40B4-BE49-F238E27FC236}">
                <a16:creationId xmlns:a16="http://schemas.microsoft.com/office/drawing/2014/main" id="{61A7ACD3-4E5A-ECA4-9FB3-E21600F8CE4F}"/>
              </a:ext>
            </a:extLst>
          </p:cNvPr>
          <p:cNvSpPr/>
          <p:nvPr/>
        </p:nvSpPr>
        <p:spPr>
          <a:xfrm>
            <a:off x="2640692" y="2241722"/>
            <a:ext cx="214460" cy="287033"/>
          </a:xfrm>
          <a:prstGeom prst="ellipse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1041" name="Ovale 1040">
            <a:extLst>
              <a:ext uri="{FF2B5EF4-FFF2-40B4-BE49-F238E27FC236}">
                <a16:creationId xmlns:a16="http://schemas.microsoft.com/office/drawing/2014/main" id="{7C114A0D-52D5-2E23-8230-AC4529F88F88}"/>
              </a:ext>
            </a:extLst>
          </p:cNvPr>
          <p:cNvSpPr/>
          <p:nvPr/>
        </p:nvSpPr>
        <p:spPr>
          <a:xfrm>
            <a:off x="2117441" y="3647723"/>
            <a:ext cx="427958" cy="356901"/>
          </a:xfrm>
          <a:prstGeom prst="ellipse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1042" name="Segnaposto contenuto 7">
            <a:extLst>
              <a:ext uri="{FF2B5EF4-FFF2-40B4-BE49-F238E27FC236}">
                <a16:creationId xmlns:a16="http://schemas.microsoft.com/office/drawing/2014/main" id="{A05B055F-85AE-3129-8A6A-805169800835}"/>
              </a:ext>
            </a:extLst>
          </p:cNvPr>
          <p:cNvSpPr txBox="1">
            <a:spLocks/>
          </p:cNvSpPr>
          <p:nvPr/>
        </p:nvSpPr>
        <p:spPr>
          <a:xfrm>
            <a:off x="4631305" y="3030955"/>
            <a:ext cx="2541478" cy="414354"/>
          </a:xfrm>
          <a:prstGeom prst="rect">
            <a:avLst/>
          </a:prstGeom>
          <a:ln w="28575">
            <a:solidFill>
              <a:schemeClr val="accent6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ClrTx/>
            </a:pPr>
            <a:r>
              <a:rPr lang="it-IT" sz="2000" b="0" dirty="0"/>
              <a:t>Dalla tracking </a:t>
            </a:r>
            <a:r>
              <a:rPr lang="it-IT" sz="2000" b="0" dirty="0" err="1"/>
              <a:t>region</a:t>
            </a:r>
            <a:endParaRPr lang="it-IT" sz="2000" b="0" dirty="0"/>
          </a:p>
        </p:txBody>
      </p:sp>
      <p:sp>
        <p:nvSpPr>
          <p:cNvPr id="1043" name="Segnaposto contenuto 7">
            <a:extLst>
              <a:ext uri="{FF2B5EF4-FFF2-40B4-BE49-F238E27FC236}">
                <a16:creationId xmlns:a16="http://schemas.microsoft.com/office/drawing/2014/main" id="{E342D44A-17BD-EEA4-B47F-CE283C40D9E6}"/>
              </a:ext>
            </a:extLst>
          </p:cNvPr>
          <p:cNvSpPr txBox="1">
            <a:spLocks/>
          </p:cNvSpPr>
          <p:nvPr/>
        </p:nvSpPr>
        <p:spPr>
          <a:xfrm>
            <a:off x="4631306" y="3978974"/>
            <a:ext cx="2541477" cy="414353"/>
          </a:xfrm>
          <a:prstGeom prst="rect">
            <a:avLst/>
          </a:prstGeom>
          <a:ln w="28575">
            <a:solidFill>
              <a:schemeClr val="accent5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ClrTx/>
            </a:pPr>
            <a:r>
              <a:rPr lang="it-IT" sz="2000" b="0" dirty="0"/>
              <a:t>Dal Calorimetro</a:t>
            </a:r>
          </a:p>
        </p:txBody>
      </p:sp>
      <p:sp>
        <p:nvSpPr>
          <p:cNvPr id="1044" name="Ovale 1043">
            <a:extLst>
              <a:ext uri="{FF2B5EF4-FFF2-40B4-BE49-F238E27FC236}">
                <a16:creationId xmlns:a16="http://schemas.microsoft.com/office/drawing/2014/main" id="{F2E7B265-2943-3013-00BF-AC4A5B3CFEB5}"/>
              </a:ext>
            </a:extLst>
          </p:cNvPr>
          <p:cNvSpPr/>
          <p:nvPr/>
        </p:nvSpPr>
        <p:spPr>
          <a:xfrm>
            <a:off x="10693400" y="2028194"/>
            <a:ext cx="1041400" cy="1719848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045" name="Ovale 1044">
            <a:extLst>
              <a:ext uri="{FF2B5EF4-FFF2-40B4-BE49-F238E27FC236}">
                <a16:creationId xmlns:a16="http://schemas.microsoft.com/office/drawing/2014/main" id="{C64F4211-5AC0-9045-DC90-C78D740EDC97}"/>
              </a:ext>
            </a:extLst>
          </p:cNvPr>
          <p:cNvSpPr/>
          <p:nvPr/>
        </p:nvSpPr>
        <p:spPr>
          <a:xfrm>
            <a:off x="8551016" y="2148250"/>
            <a:ext cx="1526058" cy="1439085"/>
          </a:xfrm>
          <a:prstGeom prst="ellipse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048" name="Ovale 1047">
            <a:extLst>
              <a:ext uri="{FF2B5EF4-FFF2-40B4-BE49-F238E27FC236}">
                <a16:creationId xmlns:a16="http://schemas.microsoft.com/office/drawing/2014/main" id="{06F4A238-0525-2C1E-04C9-66675DBFCF07}"/>
              </a:ext>
            </a:extLst>
          </p:cNvPr>
          <p:cNvSpPr/>
          <p:nvPr/>
        </p:nvSpPr>
        <p:spPr>
          <a:xfrm>
            <a:off x="3003537" y="3633322"/>
            <a:ext cx="369189" cy="374476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1049" name="Ovale 1048">
            <a:extLst>
              <a:ext uri="{FF2B5EF4-FFF2-40B4-BE49-F238E27FC236}">
                <a16:creationId xmlns:a16="http://schemas.microsoft.com/office/drawing/2014/main" id="{36D2FDED-19B7-411F-5002-8D452B7AD1EE}"/>
              </a:ext>
            </a:extLst>
          </p:cNvPr>
          <p:cNvSpPr/>
          <p:nvPr/>
        </p:nvSpPr>
        <p:spPr>
          <a:xfrm>
            <a:off x="2866263" y="4046542"/>
            <a:ext cx="369190" cy="313461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1050" name="Ovale 1049">
            <a:extLst>
              <a:ext uri="{FF2B5EF4-FFF2-40B4-BE49-F238E27FC236}">
                <a16:creationId xmlns:a16="http://schemas.microsoft.com/office/drawing/2014/main" id="{8D54AFA3-BC80-289D-B2B4-5339DFD93D7F}"/>
              </a:ext>
            </a:extLst>
          </p:cNvPr>
          <p:cNvSpPr/>
          <p:nvPr/>
        </p:nvSpPr>
        <p:spPr>
          <a:xfrm>
            <a:off x="2579376" y="2932565"/>
            <a:ext cx="369190" cy="313461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1051" name="Freccia in giù 1050">
            <a:extLst>
              <a:ext uri="{FF2B5EF4-FFF2-40B4-BE49-F238E27FC236}">
                <a16:creationId xmlns:a16="http://schemas.microsoft.com/office/drawing/2014/main" id="{9B4027DB-43EE-BD26-CEC5-E90A667506F7}"/>
              </a:ext>
            </a:extLst>
          </p:cNvPr>
          <p:cNvSpPr/>
          <p:nvPr/>
        </p:nvSpPr>
        <p:spPr>
          <a:xfrm>
            <a:off x="5934075" y="5353945"/>
            <a:ext cx="323850" cy="559866"/>
          </a:xfrm>
          <a:prstGeom prst="downArrow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52" name="Segnaposto contenuto 7">
                <a:extLst>
                  <a:ext uri="{FF2B5EF4-FFF2-40B4-BE49-F238E27FC236}">
                    <a16:creationId xmlns:a16="http://schemas.microsoft.com/office/drawing/2014/main" id="{68C13B39-859D-7BB6-9E9F-3A21F69AC3E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635829" y="5943949"/>
                <a:ext cx="5072742" cy="559866"/>
              </a:xfrm>
              <a:prstGeom prst="rect">
                <a:avLst/>
              </a:prstGeom>
              <a:ln w="28575">
                <a:solidFill>
                  <a:srgbClr val="C00000"/>
                </a:solidFill>
              </a:ln>
            </p:spPr>
            <p:txBody>
              <a:bodyPr vert="horz" lIns="91440" tIns="45720" rIns="91440" bIns="45720" rtlCol="0" anchor="ctr">
                <a:normAutofit fontScale="92500"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ClrTx/>
                </a:pPr>
                <a:r>
                  <a:rPr lang="it-IT" sz="2000" dirty="0"/>
                  <a:t>Le misure di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it-IT" sz="20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0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b="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it-IT" sz="2000" dirty="0"/>
                  <a:t> 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0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b="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it-IT" sz="2000" dirty="0"/>
                  <a:t> non sono indipendenti</a:t>
                </a:r>
                <a:r>
                  <a:rPr lang="it-IT" sz="2000" b="0" dirty="0"/>
                  <a:t>.</a:t>
                </a:r>
              </a:p>
            </p:txBody>
          </p:sp>
        </mc:Choice>
        <mc:Fallback>
          <p:sp>
            <p:nvSpPr>
              <p:cNvPr id="1052" name="Segnaposto contenuto 7">
                <a:extLst>
                  <a:ext uri="{FF2B5EF4-FFF2-40B4-BE49-F238E27FC236}">
                    <a16:creationId xmlns:a16="http://schemas.microsoft.com/office/drawing/2014/main" id="{68C13B39-859D-7BB6-9E9F-3A21F69AC3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5829" y="5943949"/>
                <a:ext cx="5072742" cy="55986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28575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936029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9" name="CasellaDiTesto 28">
                <a:extLst>
                  <a:ext uri="{FF2B5EF4-FFF2-40B4-BE49-F238E27FC236}">
                    <a16:creationId xmlns:a16="http://schemas.microsoft.com/office/drawing/2014/main" id="{53B98006-D7ED-79B1-CA2E-80ECCCCDF889}"/>
                  </a:ext>
                </a:extLst>
              </p:cNvPr>
              <p:cNvSpPr txBox="1"/>
              <p:nvPr/>
            </p:nvSpPr>
            <p:spPr>
              <a:xfrm>
                <a:off x="191086" y="1355066"/>
                <a:ext cx="2541478" cy="11166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num>
                        <m:den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den>
                      </m:f>
                    </m:oMath>
                  </m:oMathPara>
                </a14:m>
                <a:endParaRPr lang="it-IT" sz="1600" b="0" dirty="0"/>
              </a:p>
              <a:p>
                <a:pPr algn="just">
                  <a:buClrTx/>
                </a:pPr>
                <a:endParaRPr lang="it-IT" sz="400" b="0" dirty="0"/>
              </a:p>
              <a:p>
                <a:pPr algn="just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num>
                        <m:den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sSup>
                            <m:sSupPr>
                              <m:ctrlP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d>
                            <m:dPr>
                              <m:ctrlP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it-IT" sz="1800" b="0" dirty="0"/>
              </a:p>
            </p:txBody>
          </p:sp>
        </mc:Choice>
        <mc:Fallback>
          <p:sp>
            <p:nvSpPr>
              <p:cNvPr id="29" name="CasellaDiTesto 28">
                <a:extLst>
                  <a:ext uri="{FF2B5EF4-FFF2-40B4-BE49-F238E27FC236}">
                    <a16:creationId xmlns:a16="http://schemas.microsoft.com/office/drawing/2014/main" id="{53B98006-D7ED-79B1-CA2E-80ECCCCDF8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086" y="1355066"/>
                <a:ext cx="2541478" cy="111665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olo 3">
            <a:extLst>
              <a:ext uri="{FF2B5EF4-FFF2-40B4-BE49-F238E27FC236}">
                <a16:creationId xmlns:a16="http://schemas.microsoft.com/office/drawing/2014/main" id="{0AAD8587-C739-941E-9188-48773DC2E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Correlazione dei numeri di massa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Segnaposto contenuto 7">
                <a:extLst>
                  <a:ext uri="{FF2B5EF4-FFF2-40B4-BE49-F238E27FC236}">
                    <a16:creationId xmlns:a16="http://schemas.microsoft.com/office/drawing/2014/main" id="{B6CB0E4E-BFBA-A547-92CB-27FB783F86E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971385" y="1062454"/>
                <a:ext cx="3197796" cy="38390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ClrTx/>
                </a:pPr>
                <a:r>
                  <a:rPr lang="it-IT" dirty="0"/>
                  <a:t>Coppie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it-IT" dirty="0"/>
                  <a:t>–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1" i="1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it-IT" b="1" i="1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endParaRPr lang="it-IT" dirty="0"/>
              </a:p>
            </p:txBody>
          </p:sp>
        </mc:Choice>
        <mc:Fallback>
          <p:sp>
            <p:nvSpPr>
              <p:cNvPr id="12" name="Segnaposto contenuto 7">
                <a:extLst>
                  <a:ext uri="{FF2B5EF4-FFF2-40B4-BE49-F238E27FC236}">
                    <a16:creationId xmlns:a16="http://schemas.microsoft.com/office/drawing/2014/main" id="{B6CB0E4E-BFBA-A547-92CB-27FB783F86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1385" y="1062454"/>
                <a:ext cx="3197796" cy="383903"/>
              </a:xfrm>
              <a:prstGeom prst="rect">
                <a:avLst/>
              </a:prstGeom>
              <a:blipFill>
                <a:blip r:embed="rId4"/>
                <a:stretch>
                  <a:fillRect t="-26984" b="-4127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Segnaposto contenuto 7">
                <a:extLst>
                  <a:ext uri="{FF2B5EF4-FFF2-40B4-BE49-F238E27FC236}">
                    <a16:creationId xmlns:a16="http://schemas.microsoft.com/office/drawing/2014/main" id="{408D848F-F9AC-D477-1944-D62ECA3262E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1086" y="5585491"/>
                <a:ext cx="2541477" cy="414353"/>
              </a:xfrm>
              <a:prstGeom prst="rect">
                <a:avLst/>
              </a:prstGeom>
              <a:ln w="28575">
                <a:solidFill>
                  <a:srgbClr val="C00000"/>
                </a:solidFill>
              </a:ln>
            </p:spPr>
            <p:txBody>
              <a:bodyPr vert="horz" lIns="91440" tIns="45720" rIns="91440" bIns="45720" rtlCol="0" anchor="ctr">
                <a:no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 algn="just">
                  <a:buClrTx/>
                  <a:buFont typeface="Arial" panose="020B0604020202020204" pitchFamily="34" charset="0"/>
                  <a:buChar char="•"/>
                </a:pPr>
                <a:r>
                  <a:rPr lang="it-IT" sz="2000" b="0" dirty="0"/>
                  <a:t>Sottostima  di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it-IT" sz="2000" b="0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2" name="Segnaposto contenuto 7">
                <a:extLst>
                  <a:ext uri="{FF2B5EF4-FFF2-40B4-BE49-F238E27FC236}">
                    <a16:creationId xmlns:a16="http://schemas.microsoft.com/office/drawing/2014/main" id="{408D848F-F9AC-D477-1944-D62ECA3262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086" y="5585491"/>
                <a:ext cx="2541477" cy="414353"/>
              </a:xfrm>
              <a:prstGeom prst="rect">
                <a:avLst/>
              </a:prstGeom>
              <a:blipFill>
                <a:blip r:embed="rId5"/>
                <a:stretch>
                  <a:fillRect l="-1659" t="-5479" b="-15068"/>
                </a:stretch>
              </a:blipFill>
              <a:ln w="28575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Segnaposto piè di pagina 4">
            <a:extLst>
              <a:ext uri="{FF2B5EF4-FFF2-40B4-BE49-F238E27FC236}">
                <a16:creationId xmlns:a16="http://schemas.microsoft.com/office/drawing/2014/main" id="{3E7E13BD-25DF-43AB-405A-79A75094B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1086" y="6492874"/>
            <a:ext cx="4114800" cy="365125"/>
          </a:xfrm>
        </p:spPr>
        <p:txBody>
          <a:bodyPr/>
          <a:lstStyle>
            <a:lvl1pPr algn="l">
              <a:defRPr sz="1200"/>
            </a:lvl1pPr>
          </a:lstStyle>
          <a:p>
            <a:r>
              <a:rPr lang="it-IT" dirty="0"/>
              <a:t>Alma Mater Studiorum - Università di Bologna</a:t>
            </a:r>
          </a:p>
        </p:txBody>
      </p:sp>
      <p:sp>
        <p:nvSpPr>
          <p:cNvPr id="16" name="Segnaposto numero diapositiva 5">
            <a:extLst>
              <a:ext uri="{FF2B5EF4-FFF2-40B4-BE49-F238E27FC236}">
                <a16:creationId xmlns:a16="http://schemas.microsoft.com/office/drawing/2014/main" id="{937A252F-1B80-0237-2CDA-69A3CBE80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7714" y="6492875"/>
            <a:ext cx="2743200" cy="365125"/>
          </a:xfrm>
        </p:spPr>
        <p:txBody>
          <a:bodyPr/>
          <a:lstStyle>
            <a:lvl1pPr>
              <a:defRPr sz="1200"/>
            </a:lvl1pPr>
          </a:lstStyle>
          <a:p>
            <a:fld id="{036934C1-F421-4101-B738-F0FF59A8FE63}" type="slidenum">
              <a:rPr lang="it-IT" smtClean="0"/>
              <a:pPr/>
              <a:t>18</a:t>
            </a:fld>
            <a:endParaRPr lang="it-IT" dirty="0"/>
          </a:p>
        </p:txBody>
      </p:sp>
      <p:pic>
        <p:nvPicPr>
          <p:cNvPr id="21" name="Elemento grafico 20">
            <a:extLst>
              <a:ext uri="{FF2B5EF4-FFF2-40B4-BE49-F238E27FC236}">
                <a16:creationId xmlns:a16="http://schemas.microsoft.com/office/drawing/2014/main" id="{4A8EAF9A-7491-1AD0-0524-40A60A327DA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902857" y="1569365"/>
            <a:ext cx="9289143" cy="4558560"/>
          </a:xfrm>
          <a:prstGeom prst="rect">
            <a:avLst/>
          </a:prstGeom>
        </p:spPr>
      </p:pic>
      <p:grpSp>
        <p:nvGrpSpPr>
          <p:cNvPr id="26" name="Gruppo 25">
            <a:extLst>
              <a:ext uri="{FF2B5EF4-FFF2-40B4-BE49-F238E27FC236}">
                <a16:creationId xmlns:a16="http://schemas.microsoft.com/office/drawing/2014/main" id="{51DFB7A2-F23B-AD55-B439-CD6C3C6BA9F3}"/>
              </a:ext>
            </a:extLst>
          </p:cNvPr>
          <p:cNvGrpSpPr/>
          <p:nvPr/>
        </p:nvGrpSpPr>
        <p:grpSpPr>
          <a:xfrm>
            <a:off x="191086" y="3232173"/>
            <a:ext cx="2541478" cy="1688896"/>
            <a:chOff x="255997" y="2969779"/>
            <a:chExt cx="2541478" cy="1688896"/>
          </a:xfrm>
        </p:grpSpPr>
        <p:sp>
          <p:nvSpPr>
            <p:cNvPr id="22" name="Segnaposto contenuto 7">
              <a:extLst>
                <a:ext uri="{FF2B5EF4-FFF2-40B4-BE49-F238E27FC236}">
                  <a16:creationId xmlns:a16="http://schemas.microsoft.com/office/drawing/2014/main" id="{9AF5C767-BDD3-56C8-799D-D1CDE367864A}"/>
                </a:ext>
              </a:extLst>
            </p:cNvPr>
            <p:cNvSpPr txBox="1">
              <a:spLocks/>
            </p:cNvSpPr>
            <p:nvPr/>
          </p:nvSpPr>
          <p:spPr>
            <a:xfrm>
              <a:off x="255997" y="2969779"/>
              <a:ext cx="2541478" cy="666206"/>
            </a:xfrm>
            <a:prstGeom prst="rect">
              <a:avLst/>
            </a:prstGeom>
            <a:ln w="28575">
              <a:solidFill>
                <a:schemeClr val="accent4"/>
              </a:solidFill>
            </a:ln>
          </p:spPr>
          <p:txBody>
            <a:bodyPr vert="horz" lIns="91440" tIns="45720" rIns="91440" bIns="45720" rtlCol="0" anchor="ctr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Tx/>
              </a:pPr>
              <a:r>
                <a:rPr lang="it-IT" sz="2000" b="0" dirty="0"/>
                <a:t>Dalla lunghezza della traccia e dal TOF</a:t>
              </a:r>
            </a:p>
          </p:txBody>
        </p:sp>
        <p:sp>
          <p:nvSpPr>
            <p:cNvPr id="24" name="Segnaposto contenuto 7">
              <a:extLst>
                <a:ext uri="{FF2B5EF4-FFF2-40B4-BE49-F238E27FC236}">
                  <a16:creationId xmlns:a16="http://schemas.microsoft.com/office/drawing/2014/main" id="{9BF75D4A-7F17-9A8C-4E52-A9239DBCAA80}"/>
                </a:ext>
              </a:extLst>
            </p:cNvPr>
            <p:cNvSpPr txBox="1">
              <a:spLocks/>
            </p:cNvSpPr>
            <p:nvPr/>
          </p:nvSpPr>
          <p:spPr>
            <a:xfrm>
              <a:off x="255997" y="3732976"/>
              <a:ext cx="2541478" cy="414354"/>
            </a:xfrm>
            <a:prstGeom prst="rect">
              <a:avLst/>
            </a:prstGeom>
            <a:ln w="28575">
              <a:solidFill>
                <a:schemeClr val="accent6"/>
              </a:solidFill>
            </a:ln>
          </p:spPr>
          <p:txBody>
            <a:bodyPr vert="horz" lIns="91440" tIns="45720" rIns="91440" bIns="45720" rtlCol="0" anchor="ctr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Tx/>
              </a:pPr>
              <a:r>
                <a:rPr lang="it-IT" sz="2000" b="0" dirty="0"/>
                <a:t>Dalla tracking </a:t>
              </a:r>
              <a:r>
                <a:rPr lang="it-IT" sz="2000" b="0" dirty="0" err="1"/>
                <a:t>region</a:t>
              </a:r>
              <a:endParaRPr lang="it-IT" sz="2000" b="0" dirty="0"/>
            </a:p>
          </p:txBody>
        </p:sp>
        <p:sp>
          <p:nvSpPr>
            <p:cNvPr id="25" name="Segnaposto contenuto 7">
              <a:extLst>
                <a:ext uri="{FF2B5EF4-FFF2-40B4-BE49-F238E27FC236}">
                  <a16:creationId xmlns:a16="http://schemas.microsoft.com/office/drawing/2014/main" id="{E1AA6796-93E9-BCA1-A59C-5FC86687975D}"/>
                </a:ext>
              </a:extLst>
            </p:cNvPr>
            <p:cNvSpPr txBox="1">
              <a:spLocks/>
            </p:cNvSpPr>
            <p:nvPr/>
          </p:nvSpPr>
          <p:spPr>
            <a:xfrm>
              <a:off x="255998" y="4244322"/>
              <a:ext cx="2541477" cy="414353"/>
            </a:xfrm>
            <a:prstGeom prst="rect">
              <a:avLst/>
            </a:prstGeom>
            <a:ln w="28575">
              <a:solidFill>
                <a:schemeClr val="accent5"/>
              </a:solidFill>
            </a:ln>
          </p:spPr>
          <p:txBody>
            <a:bodyPr vert="horz" lIns="91440" tIns="45720" rIns="91440" bIns="45720" rtlCol="0" anchor="ctr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Tx/>
              </a:pPr>
              <a:r>
                <a:rPr lang="it-IT" sz="2000" b="0" dirty="0"/>
                <a:t>Dal Calorimetro</a:t>
              </a:r>
            </a:p>
          </p:txBody>
        </p:sp>
      </p:grpSp>
      <p:sp>
        <p:nvSpPr>
          <p:cNvPr id="30" name="Rettangolo 29">
            <a:extLst>
              <a:ext uri="{FF2B5EF4-FFF2-40B4-BE49-F238E27FC236}">
                <a16:creationId xmlns:a16="http://schemas.microsoft.com/office/drawing/2014/main" id="{EBA2A37D-8C23-F0BC-3F13-28E8DA0AE030}"/>
              </a:ext>
            </a:extLst>
          </p:cNvPr>
          <p:cNvSpPr/>
          <p:nvPr/>
        </p:nvSpPr>
        <p:spPr>
          <a:xfrm>
            <a:off x="191086" y="1266752"/>
            <a:ext cx="2541478" cy="130195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1" name="Ovale 30">
            <a:extLst>
              <a:ext uri="{FF2B5EF4-FFF2-40B4-BE49-F238E27FC236}">
                <a16:creationId xmlns:a16="http://schemas.microsoft.com/office/drawing/2014/main" id="{4219896B-2214-B46D-A464-03EA830E13BB}"/>
              </a:ext>
            </a:extLst>
          </p:cNvPr>
          <p:cNvSpPr/>
          <p:nvPr/>
        </p:nvSpPr>
        <p:spPr>
          <a:xfrm>
            <a:off x="1576276" y="1646245"/>
            <a:ext cx="174056" cy="254837"/>
          </a:xfrm>
          <a:prstGeom prst="ellipse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33" name="Ovale 32">
            <a:extLst>
              <a:ext uri="{FF2B5EF4-FFF2-40B4-BE49-F238E27FC236}">
                <a16:creationId xmlns:a16="http://schemas.microsoft.com/office/drawing/2014/main" id="{0BF9BAB2-6ECB-282C-3511-FEC3833E5A50}"/>
              </a:ext>
            </a:extLst>
          </p:cNvPr>
          <p:cNvSpPr/>
          <p:nvPr/>
        </p:nvSpPr>
        <p:spPr>
          <a:xfrm>
            <a:off x="1791102" y="1653681"/>
            <a:ext cx="152112" cy="244725"/>
          </a:xfrm>
          <a:prstGeom prst="ellipse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34" name="Ovale 33">
            <a:extLst>
              <a:ext uri="{FF2B5EF4-FFF2-40B4-BE49-F238E27FC236}">
                <a16:creationId xmlns:a16="http://schemas.microsoft.com/office/drawing/2014/main" id="{5D3754F1-BE0D-BAC6-04CB-9A79BF1D3620}"/>
              </a:ext>
            </a:extLst>
          </p:cNvPr>
          <p:cNvSpPr/>
          <p:nvPr/>
        </p:nvSpPr>
        <p:spPr>
          <a:xfrm>
            <a:off x="1586165" y="1401834"/>
            <a:ext cx="214460" cy="197644"/>
          </a:xfrm>
          <a:prstGeom prst="ellipse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38" name="Ovale 37">
            <a:extLst>
              <a:ext uri="{FF2B5EF4-FFF2-40B4-BE49-F238E27FC236}">
                <a16:creationId xmlns:a16="http://schemas.microsoft.com/office/drawing/2014/main" id="{1F4C64B2-FD21-F6BC-EF72-CF300F2586EB}"/>
              </a:ext>
            </a:extLst>
          </p:cNvPr>
          <p:cNvSpPr/>
          <p:nvPr/>
        </p:nvSpPr>
        <p:spPr>
          <a:xfrm>
            <a:off x="1574024" y="1915283"/>
            <a:ext cx="278702" cy="254838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40" name="Ovale 39">
            <a:extLst>
              <a:ext uri="{FF2B5EF4-FFF2-40B4-BE49-F238E27FC236}">
                <a16:creationId xmlns:a16="http://schemas.microsoft.com/office/drawing/2014/main" id="{36B69887-5B0B-463D-6324-DAE59B652542}"/>
              </a:ext>
            </a:extLst>
          </p:cNvPr>
          <p:cNvSpPr/>
          <p:nvPr/>
        </p:nvSpPr>
        <p:spPr>
          <a:xfrm>
            <a:off x="1612358" y="2210536"/>
            <a:ext cx="144324" cy="244725"/>
          </a:xfrm>
          <a:prstGeom prst="ellipse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94896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Elemento grafico 6">
            <a:extLst>
              <a:ext uri="{FF2B5EF4-FFF2-40B4-BE49-F238E27FC236}">
                <a16:creationId xmlns:a16="http://schemas.microsoft.com/office/drawing/2014/main" id="{27274CDE-07E7-E64D-7520-01C6BD24E8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04815" y="1570325"/>
            <a:ext cx="9287185" cy="45576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9" name="CasellaDiTesto 28">
                <a:extLst>
                  <a:ext uri="{FF2B5EF4-FFF2-40B4-BE49-F238E27FC236}">
                    <a16:creationId xmlns:a16="http://schemas.microsoft.com/office/drawing/2014/main" id="{53B98006-D7ED-79B1-CA2E-80ECCCCDF889}"/>
                  </a:ext>
                </a:extLst>
              </p:cNvPr>
              <p:cNvSpPr txBox="1"/>
              <p:nvPr/>
            </p:nvSpPr>
            <p:spPr>
              <a:xfrm>
                <a:off x="191086" y="1355066"/>
                <a:ext cx="2541478" cy="11591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num>
                        <m:den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den>
                      </m:f>
                    </m:oMath>
                  </m:oMathPara>
                </a14:m>
                <a:endParaRPr lang="it-IT" sz="1600" b="0" dirty="0"/>
              </a:p>
              <a:p>
                <a:pPr algn="just">
                  <a:buClrTx/>
                </a:pPr>
                <a:endParaRPr lang="it-IT" sz="400" b="0" dirty="0"/>
              </a:p>
              <a:p>
                <a:pPr algn="just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it-IT" sz="16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it-IT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it-IT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it-IT" sz="1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𝑢</m:t>
                          </m:r>
                          <m:sSup>
                            <m:sSupPr>
                              <m:ctrlPr>
                                <a:rPr lang="it-IT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it-IT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it-IT" sz="1800" b="0" dirty="0"/>
              </a:p>
            </p:txBody>
          </p:sp>
        </mc:Choice>
        <mc:Fallback>
          <p:sp>
            <p:nvSpPr>
              <p:cNvPr id="29" name="CasellaDiTesto 28">
                <a:extLst>
                  <a:ext uri="{FF2B5EF4-FFF2-40B4-BE49-F238E27FC236}">
                    <a16:creationId xmlns:a16="http://schemas.microsoft.com/office/drawing/2014/main" id="{53B98006-D7ED-79B1-CA2E-80ECCCCDF8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086" y="1355066"/>
                <a:ext cx="2541478" cy="115916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olo 3">
            <a:extLst>
              <a:ext uri="{FF2B5EF4-FFF2-40B4-BE49-F238E27FC236}">
                <a16:creationId xmlns:a16="http://schemas.microsoft.com/office/drawing/2014/main" id="{0AAD8587-C739-941E-9188-48773DC2E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Correlazione dei numeri di massa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Segnaposto contenuto 7">
                <a:extLst>
                  <a:ext uri="{FF2B5EF4-FFF2-40B4-BE49-F238E27FC236}">
                    <a16:creationId xmlns:a16="http://schemas.microsoft.com/office/drawing/2014/main" id="{B6CB0E4E-BFBA-A547-92CB-27FB783F86E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971385" y="1062454"/>
                <a:ext cx="3197796" cy="38390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ClrTx/>
                </a:pPr>
                <a:r>
                  <a:rPr lang="it-IT" dirty="0"/>
                  <a:t>Coppie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it-IT" dirty="0"/>
                  <a:t>–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1" i="1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</m:oMath>
                </a14:m>
                <a:endParaRPr lang="it-IT" dirty="0"/>
              </a:p>
            </p:txBody>
          </p:sp>
        </mc:Choice>
        <mc:Fallback>
          <p:sp>
            <p:nvSpPr>
              <p:cNvPr id="12" name="Segnaposto contenuto 7">
                <a:extLst>
                  <a:ext uri="{FF2B5EF4-FFF2-40B4-BE49-F238E27FC236}">
                    <a16:creationId xmlns:a16="http://schemas.microsoft.com/office/drawing/2014/main" id="{B6CB0E4E-BFBA-A547-92CB-27FB783F86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1385" y="1062454"/>
                <a:ext cx="3197796" cy="383903"/>
              </a:xfrm>
              <a:prstGeom prst="rect">
                <a:avLst/>
              </a:prstGeom>
              <a:blipFill>
                <a:blip r:embed="rId6"/>
                <a:stretch>
                  <a:fillRect t="-26984" b="-4127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Segnaposto contenuto 7">
                <a:extLst>
                  <a:ext uri="{FF2B5EF4-FFF2-40B4-BE49-F238E27FC236}">
                    <a16:creationId xmlns:a16="http://schemas.microsoft.com/office/drawing/2014/main" id="{408D848F-F9AC-D477-1944-D62ECA3262E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1086" y="5585491"/>
                <a:ext cx="2541477" cy="414353"/>
              </a:xfrm>
              <a:prstGeom prst="rect">
                <a:avLst/>
              </a:prstGeom>
              <a:ln w="28575">
                <a:solidFill>
                  <a:srgbClr val="C00000"/>
                </a:solidFill>
              </a:ln>
            </p:spPr>
            <p:txBody>
              <a:bodyPr vert="horz" lIns="91440" tIns="45720" rIns="91440" bIns="45720" rtlCol="0" anchor="ctr">
                <a:no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 algn="just">
                  <a:buClrTx/>
                  <a:buFont typeface="Arial" panose="020B0604020202020204" pitchFamily="34" charset="0"/>
                  <a:buChar char="•"/>
                </a:pPr>
                <a:r>
                  <a:rPr lang="it-IT" sz="2000" b="0" dirty="0"/>
                  <a:t>Sovrastima  di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it-IT" sz="2000" b="0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2" name="Segnaposto contenuto 7">
                <a:extLst>
                  <a:ext uri="{FF2B5EF4-FFF2-40B4-BE49-F238E27FC236}">
                    <a16:creationId xmlns:a16="http://schemas.microsoft.com/office/drawing/2014/main" id="{408D848F-F9AC-D477-1944-D62ECA3262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086" y="5585491"/>
                <a:ext cx="2541477" cy="414353"/>
              </a:xfrm>
              <a:prstGeom prst="rect">
                <a:avLst/>
              </a:prstGeom>
              <a:blipFill>
                <a:blip r:embed="rId7"/>
                <a:stretch>
                  <a:fillRect l="-1659" t="-5479" b="-15068"/>
                </a:stretch>
              </a:blipFill>
              <a:ln w="28575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Segnaposto piè di pagina 4">
            <a:extLst>
              <a:ext uri="{FF2B5EF4-FFF2-40B4-BE49-F238E27FC236}">
                <a16:creationId xmlns:a16="http://schemas.microsoft.com/office/drawing/2014/main" id="{3E7E13BD-25DF-43AB-405A-79A75094B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1086" y="6492874"/>
            <a:ext cx="4114800" cy="365125"/>
          </a:xfrm>
        </p:spPr>
        <p:txBody>
          <a:bodyPr/>
          <a:lstStyle>
            <a:lvl1pPr algn="l">
              <a:defRPr sz="1200"/>
            </a:lvl1pPr>
          </a:lstStyle>
          <a:p>
            <a:r>
              <a:rPr lang="it-IT" dirty="0"/>
              <a:t>Alma Mater Studiorum - Università di Bologna</a:t>
            </a:r>
          </a:p>
        </p:txBody>
      </p:sp>
      <p:sp>
        <p:nvSpPr>
          <p:cNvPr id="16" name="Segnaposto numero diapositiva 5">
            <a:extLst>
              <a:ext uri="{FF2B5EF4-FFF2-40B4-BE49-F238E27FC236}">
                <a16:creationId xmlns:a16="http://schemas.microsoft.com/office/drawing/2014/main" id="{937A252F-1B80-0237-2CDA-69A3CBE80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7714" y="6492875"/>
            <a:ext cx="2743200" cy="365125"/>
          </a:xfrm>
        </p:spPr>
        <p:txBody>
          <a:bodyPr/>
          <a:lstStyle>
            <a:lvl1pPr>
              <a:defRPr sz="1200"/>
            </a:lvl1pPr>
          </a:lstStyle>
          <a:p>
            <a:fld id="{036934C1-F421-4101-B738-F0FF59A8FE63}" type="slidenum">
              <a:rPr lang="it-IT" smtClean="0"/>
              <a:pPr/>
              <a:t>19</a:t>
            </a:fld>
            <a:endParaRPr lang="it-IT" dirty="0"/>
          </a:p>
        </p:txBody>
      </p:sp>
      <p:grpSp>
        <p:nvGrpSpPr>
          <p:cNvPr id="26" name="Gruppo 25">
            <a:extLst>
              <a:ext uri="{FF2B5EF4-FFF2-40B4-BE49-F238E27FC236}">
                <a16:creationId xmlns:a16="http://schemas.microsoft.com/office/drawing/2014/main" id="{51DFB7A2-F23B-AD55-B439-CD6C3C6BA9F3}"/>
              </a:ext>
            </a:extLst>
          </p:cNvPr>
          <p:cNvGrpSpPr/>
          <p:nvPr/>
        </p:nvGrpSpPr>
        <p:grpSpPr>
          <a:xfrm>
            <a:off x="191086" y="3232173"/>
            <a:ext cx="2541478" cy="1688896"/>
            <a:chOff x="255997" y="2969779"/>
            <a:chExt cx="2541478" cy="1688896"/>
          </a:xfrm>
        </p:grpSpPr>
        <p:sp>
          <p:nvSpPr>
            <p:cNvPr id="22" name="Segnaposto contenuto 7">
              <a:extLst>
                <a:ext uri="{FF2B5EF4-FFF2-40B4-BE49-F238E27FC236}">
                  <a16:creationId xmlns:a16="http://schemas.microsoft.com/office/drawing/2014/main" id="{9AF5C767-BDD3-56C8-799D-D1CDE367864A}"/>
                </a:ext>
              </a:extLst>
            </p:cNvPr>
            <p:cNvSpPr txBox="1">
              <a:spLocks/>
            </p:cNvSpPr>
            <p:nvPr/>
          </p:nvSpPr>
          <p:spPr>
            <a:xfrm>
              <a:off x="255997" y="2969779"/>
              <a:ext cx="2541478" cy="666206"/>
            </a:xfrm>
            <a:prstGeom prst="rect">
              <a:avLst/>
            </a:prstGeom>
            <a:ln w="28575">
              <a:solidFill>
                <a:schemeClr val="accent4"/>
              </a:solidFill>
            </a:ln>
          </p:spPr>
          <p:txBody>
            <a:bodyPr vert="horz" lIns="91440" tIns="45720" rIns="91440" bIns="45720" rtlCol="0" anchor="ctr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Tx/>
              </a:pPr>
              <a:r>
                <a:rPr lang="it-IT" sz="2000" b="0" dirty="0"/>
                <a:t>Dalla lunghezza della traccia e dal TOF</a:t>
              </a:r>
            </a:p>
          </p:txBody>
        </p:sp>
        <p:sp>
          <p:nvSpPr>
            <p:cNvPr id="24" name="Segnaposto contenuto 7">
              <a:extLst>
                <a:ext uri="{FF2B5EF4-FFF2-40B4-BE49-F238E27FC236}">
                  <a16:creationId xmlns:a16="http://schemas.microsoft.com/office/drawing/2014/main" id="{9BF75D4A-7F17-9A8C-4E52-A9239DBCAA80}"/>
                </a:ext>
              </a:extLst>
            </p:cNvPr>
            <p:cNvSpPr txBox="1">
              <a:spLocks/>
            </p:cNvSpPr>
            <p:nvPr/>
          </p:nvSpPr>
          <p:spPr>
            <a:xfrm>
              <a:off x="255997" y="3732976"/>
              <a:ext cx="2541478" cy="414354"/>
            </a:xfrm>
            <a:prstGeom prst="rect">
              <a:avLst/>
            </a:prstGeom>
            <a:ln w="28575">
              <a:solidFill>
                <a:schemeClr val="accent6"/>
              </a:solidFill>
            </a:ln>
          </p:spPr>
          <p:txBody>
            <a:bodyPr vert="horz" lIns="91440" tIns="45720" rIns="91440" bIns="45720" rtlCol="0" anchor="ctr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Tx/>
              </a:pPr>
              <a:r>
                <a:rPr lang="it-IT" sz="2000" b="0" dirty="0"/>
                <a:t>Dalla tracking </a:t>
              </a:r>
              <a:r>
                <a:rPr lang="it-IT" sz="2000" b="0" dirty="0" err="1"/>
                <a:t>region</a:t>
              </a:r>
              <a:endParaRPr lang="it-IT" sz="2000" b="0" dirty="0"/>
            </a:p>
          </p:txBody>
        </p:sp>
        <p:sp>
          <p:nvSpPr>
            <p:cNvPr id="25" name="Segnaposto contenuto 7">
              <a:extLst>
                <a:ext uri="{FF2B5EF4-FFF2-40B4-BE49-F238E27FC236}">
                  <a16:creationId xmlns:a16="http://schemas.microsoft.com/office/drawing/2014/main" id="{E1AA6796-93E9-BCA1-A59C-5FC86687975D}"/>
                </a:ext>
              </a:extLst>
            </p:cNvPr>
            <p:cNvSpPr txBox="1">
              <a:spLocks/>
            </p:cNvSpPr>
            <p:nvPr/>
          </p:nvSpPr>
          <p:spPr>
            <a:xfrm>
              <a:off x="255998" y="4244322"/>
              <a:ext cx="2541477" cy="414353"/>
            </a:xfrm>
            <a:prstGeom prst="rect">
              <a:avLst/>
            </a:prstGeom>
            <a:ln w="28575">
              <a:solidFill>
                <a:schemeClr val="accent5"/>
              </a:solidFill>
            </a:ln>
          </p:spPr>
          <p:txBody>
            <a:bodyPr vert="horz" lIns="91440" tIns="45720" rIns="91440" bIns="45720" rtlCol="0" anchor="ctr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Tx/>
              </a:pPr>
              <a:r>
                <a:rPr lang="it-IT" sz="2000" b="0" dirty="0"/>
                <a:t>Dal Calorimetro</a:t>
              </a:r>
            </a:p>
          </p:txBody>
        </p:sp>
      </p:grpSp>
      <p:sp>
        <p:nvSpPr>
          <p:cNvPr id="30" name="Rettangolo 29">
            <a:extLst>
              <a:ext uri="{FF2B5EF4-FFF2-40B4-BE49-F238E27FC236}">
                <a16:creationId xmlns:a16="http://schemas.microsoft.com/office/drawing/2014/main" id="{EBA2A37D-8C23-F0BC-3F13-28E8DA0AE030}"/>
              </a:ext>
            </a:extLst>
          </p:cNvPr>
          <p:cNvSpPr/>
          <p:nvPr/>
        </p:nvSpPr>
        <p:spPr>
          <a:xfrm>
            <a:off x="191086" y="1266752"/>
            <a:ext cx="2541478" cy="130195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1" name="Ovale 30">
            <a:extLst>
              <a:ext uri="{FF2B5EF4-FFF2-40B4-BE49-F238E27FC236}">
                <a16:creationId xmlns:a16="http://schemas.microsoft.com/office/drawing/2014/main" id="{4219896B-2214-B46D-A464-03EA830E13BB}"/>
              </a:ext>
            </a:extLst>
          </p:cNvPr>
          <p:cNvSpPr/>
          <p:nvPr/>
        </p:nvSpPr>
        <p:spPr>
          <a:xfrm>
            <a:off x="1576276" y="1646245"/>
            <a:ext cx="174056" cy="254837"/>
          </a:xfrm>
          <a:prstGeom prst="ellipse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33" name="Ovale 32">
            <a:extLst>
              <a:ext uri="{FF2B5EF4-FFF2-40B4-BE49-F238E27FC236}">
                <a16:creationId xmlns:a16="http://schemas.microsoft.com/office/drawing/2014/main" id="{0BF9BAB2-6ECB-282C-3511-FEC3833E5A50}"/>
              </a:ext>
            </a:extLst>
          </p:cNvPr>
          <p:cNvSpPr/>
          <p:nvPr/>
        </p:nvSpPr>
        <p:spPr>
          <a:xfrm>
            <a:off x="1791102" y="1653681"/>
            <a:ext cx="152112" cy="244725"/>
          </a:xfrm>
          <a:prstGeom prst="ellipse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34" name="Ovale 33">
            <a:extLst>
              <a:ext uri="{FF2B5EF4-FFF2-40B4-BE49-F238E27FC236}">
                <a16:creationId xmlns:a16="http://schemas.microsoft.com/office/drawing/2014/main" id="{5D3754F1-BE0D-BAC6-04CB-9A79BF1D3620}"/>
              </a:ext>
            </a:extLst>
          </p:cNvPr>
          <p:cNvSpPr/>
          <p:nvPr/>
        </p:nvSpPr>
        <p:spPr>
          <a:xfrm>
            <a:off x="1586165" y="1401834"/>
            <a:ext cx="214460" cy="197644"/>
          </a:xfrm>
          <a:prstGeom prst="ellipse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38" name="Ovale 37">
            <a:extLst>
              <a:ext uri="{FF2B5EF4-FFF2-40B4-BE49-F238E27FC236}">
                <a16:creationId xmlns:a16="http://schemas.microsoft.com/office/drawing/2014/main" id="{1F4C64B2-FD21-F6BC-EF72-CF300F2586EB}"/>
              </a:ext>
            </a:extLst>
          </p:cNvPr>
          <p:cNvSpPr/>
          <p:nvPr/>
        </p:nvSpPr>
        <p:spPr>
          <a:xfrm>
            <a:off x="1755196" y="2243486"/>
            <a:ext cx="325344" cy="254837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3" name="Ovale 2">
            <a:extLst>
              <a:ext uri="{FF2B5EF4-FFF2-40B4-BE49-F238E27FC236}">
                <a16:creationId xmlns:a16="http://schemas.microsoft.com/office/drawing/2014/main" id="{9D20B214-86FD-7C53-2F54-CEAD357CD915}"/>
              </a:ext>
            </a:extLst>
          </p:cNvPr>
          <p:cNvSpPr/>
          <p:nvPr/>
        </p:nvSpPr>
        <p:spPr>
          <a:xfrm>
            <a:off x="1181912" y="1898406"/>
            <a:ext cx="324394" cy="312130"/>
          </a:xfrm>
          <a:prstGeom prst="ellipse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5" name="Ovale 4">
            <a:extLst>
              <a:ext uri="{FF2B5EF4-FFF2-40B4-BE49-F238E27FC236}">
                <a16:creationId xmlns:a16="http://schemas.microsoft.com/office/drawing/2014/main" id="{E7FDC638-29ED-6D72-D6DF-14FC38769CE9}"/>
              </a:ext>
            </a:extLst>
          </p:cNvPr>
          <p:cNvSpPr/>
          <p:nvPr/>
        </p:nvSpPr>
        <p:spPr>
          <a:xfrm>
            <a:off x="1865689" y="1898406"/>
            <a:ext cx="325344" cy="312413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54340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F83DC3C-6E8E-4F15-60E7-2803F360D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67700"/>
          </a:xfrm>
        </p:spPr>
        <p:txBody>
          <a:bodyPr/>
          <a:lstStyle/>
          <a:p>
            <a:r>
              <a:rPr lang="it-IT" dirty="0"/>
              <a:t>Adroterapia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3D175C6-89F3-CDC2-5DB1-387FF80BDA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1799" y="1024676"/>
            <a:ext cx="6290440" cy="902843"/>
          </a:xfrm>
        </p:spPr>
        <p:txBody>
          <a:bodyPr>
            <a:normAutofit lnSpcReduction="10000"/>
          </a:bodyPr>
          <a:lstStyle/>
          <a:p>
            <a:pPr marL="0" indent="0" algn="just">
              <a:buNone/>
            </a:pPr>
            <a:r>
              <a:rPr lang="it-IT" sz="2000" dirty="0"/>
              <a:t>L’adroterapia sfrutta il rilascio di energia delle </a:t>
            </a:r>
            <a:r>
              <a:rPr lang="it-IT" sz="2000" b="1" dirty="0"/>
              <a:t>particelle adroniche </a:t>
            </a:r>
            <a:r>
              <a:rPr lang="it-IT" sz="2000" dirty="0"/>
              <a:t>(protoni, neutroni e ioni) nel corpo del paziente per arrecare danni al DNA delle cellule tumorali.</a:t>
            </a:r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279B3DF3-E639-D373-6F91-EE78ECE20E02}"/>
              </a:ext>
            </a:extLst>
          </p:cNvPr>
          <p:cNvSpPr txBox="1">
            <a:spLocks/>
          </p:cNvSpPr>
          <p:nvPr/>
        </p:nvSpPr>
        <p:spPr>
          <a:xfrm>
            <a:off x="551799" y="1947492"/>
            <a:ext cx="6290440" cy="162476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ClrTx/>
              <a:buFont typeface="Arial" panose="020B0604020202020204" pitchFamily="34" charset="0"/>
              <a:buNone/>
            </a:pPr>
            <a:r>
              <a:rPr lang="it-IT" sz="2000" dirty="0">
                <a:solidFill>
                  <a:schemeClr val="accent6"/>
                </a:solidFill>
              </a:rPr>
              <a:t>Vantaggi</a:t>
            </a:r>
            <a:r>
              <a:rPr lang="it-IT" sz="2000" dirty="0"/>
              <a:t> rispetto alla radioterapia convenzionale:</a:t>
            </a:r>
          </a:p>
          <a:p>
            <a:pPr algn="just">
              <a:buClrTx/>
            </a:pPr>
            <a:r>
              <a:rPr lang="it-IT" sz="2000" dirty="0"/>
              <a:t>Massimo rilascio di energia nel </a:t>
            </a:r>
            <a:r>
              <a:rPr lang="it-IT" sz="2000" b="1" dirty="0"/>
              <a:t>picco di Bragg</a:t>
            </a:r>
          </a:p>
          <a:p>
            <a:pPr algn="just">
              <a:buClrTx/>
            </a:pPr>
            <a:r>
              <a:rPr lang="it-IT" sz="2000" dirty="0"/>
              <a:t>Possibilità di fissare il punto di massimo rilascio modificando l’energia del fascio</a:t>
            </a:r>
          </a:p>
          <a:p>
            <a:pPr algn="just">
              <a:buClrTx/>
            </a:pPr>
            <a:r>
              <a:rPr lang="it-IT" sz="2000" dirty="0"/>
              <a:t>Ridurre l’energia assorbita dai tessuti sani</a:t>
            </a:r>
          </a:p>
        </p:txBody>
      </p:sp>
      <p:pic>
        <p:nvPicPr>
          <p:cNvPr id="6" name="Segnaposto contenuto 18" descr="Profili di dose di raggi X, protoni e atomi di carbonio in funzione della profondità. Grazie al BP si risparmiano gli a rischio, colpiti invece dal fascio di raggi X&#10;">
            <a:extLst>
              <a:ext uri="{FF2B5EF4-FFF2-40B4-BE49-F238E27FC236}">
                <a16:creationId xmlns:a16="http://schemas.microsoft.com/office/drawing/2014/main" id="{7A721F9D-B805-A9A4-6F9B-D883B51C09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27"/>
          <a:stretch/>
        </p:blipFill>
        <p:spPr>
          <a:xfrm>
            <a:off x="7610259" y="3700742"/>
            <a:ext cx="3471102" cy="2829760"/>
          </a:xfrm>
          <a:prstGeom prst="rect">
            <a:avLst/>
          </a:prstGeom>
        </p:spPr>
      </p:pic>
      <p:pic>
        <p:nvPicPr>
          <p:cNvPr id="13" name="Segnaposto contenuto 9" descr="Creazione di SOBP (Spread Out Bragg Peak) per un fascio singolo di protoni. La curva spessa rappresenta la dose rilasciata nel target ottenuta dalla somma dei singoli BP a differenti energie.">
            <a:extLst>
              <a:ext uri="{FF2B5EF4-FFF2-40B4-BE49-F238E27FC236}">
                <a16:creationId xmlns:a16="http://schemas.microsoft.com/office/drawing/2014/main" id="{5A38212E-C946-51B7-CBFE-3ADDA618BFC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62414" b="81916"/>
          <a:stretch/>
        </p:blipFill>
        <p:spPr>
          <a:xfrm>
            <a:off x="1440269" y="3543304"/>
            <a:ext cx="4279423" cy="2912132"/>
          </a:xfrm>
          <a:prstGeom prst="rect">
            <a:avLst/>
          </a:prstGeom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2B4A356E-64F9-29AE-C0FF-B990C4D6E3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222"/>
          <a:stretch/>
        </p:blipFill>
        <p:spPr bwMode="auto">
          <a:xfrm>
            <a:off x="7239002" y="889335"/>
            <a:ext cx="3842359" cy="2811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egnaposto piè di pagina 4">
            <a:extLst>
              <a:ext uri="{FF2B5EF4-FFF2-40B4-BE49-F238E27FC236}">
                <a16:creationId xmlns:a16="http://schemas.microsoft.com/office/drawing/2014/main" id="{65A0DC1B-ABE7-CFAC-9515-EFF2BC173F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1086" y="6492874"/>
            <a:ext cx="4114800" cy="365125"/>
          </a:xfrm>
        </p:spPr>
        <p:txBody>
          <a:bodyPr/>
          <a:lstStyle>
            <a:lvl1pPr algn="l">
              <a:defRPr sz="1200"/>
            </a:lvl1pPr>
          </a:lstStyle>
          <a:p>
            <a:r>
              <a:rPr lang="it-IT" dirty="0"/>
              <a:t>Alma Mater Studiorum - Università di Bologna</a:t>
            </a:r>
          </a:p>
        </p:txBody>
      </p:sp>
      <p:sp>
        <p:nvSpPr>
          <p:cNvPr id="9" name="Segnaposto numero diapositiva 5">
            <a:extLst>
              <a:ext uri="{FF2B5EF4-FFF2-40B4-BE49-F238E27FC236}">
                <a16:creationId xmlns:a16="http://schemas.microsoft.com/office/drawing/2014/main" id="{A812A986-961E-01E5-1AB4-A8AB9D842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7714" y="6492875"/>
            <a:ext cx="2743200" cy="365125"/>
          </a:xfrm>
        </p:spPr>
        <p:txBody>
          <a:bodyPr/>
          <a:lstStyle>
            <a:lvl1pPr>
              <a:defRPr sz="1200"/>
            </a:lvl1pPr>
          </a:lstStyle>
          <a:p>
            <a:fld id="{036934C1-F421-4101-B738-F0FF59A8FE63}" type="slidenum">
              <a:rPr lang="it-IT" smtClean="0"/>
              <a:pPr/>
              <a:t>2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9622959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Elemento grafico 7">
            <a:extLst>
              <a:ext uri="{FF2B5EF4-FFF2-40B4-BE49-F238E27FC236}">
                <a16:creationId xmlns:a16="http://schemas.microsoft.com/office/drawing/2014/main" id="{625EABB8-CE7B-FFD4-5354-19FBD94243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02856" y="1569364"/>
            <a:ext cx="9289144" cy="455856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9" name="CasellaDiTesto 28">
                <a:extLst>
                  <a:ext uri="{FF2B5EF4-FFF2-40B4-BE49-F238E27FC236}">
                    <a16:creationId xmlns:a16="http://schemas.microsoft.com/office/drawing/2014/main" id="{53B98006-D7ED-79B1-CA2E-80ECCCCDF889}"/>
                  </a:ext>
                </a:extLst>
              </p:cNvPr>
              <p:cNvSpPr txBox="1"/>
              <p:nvPr/>
            </p:nvSpPr>
            <p:spPr>
              <a:xfrm>
                <a:off x="191086" y="1355066"/>
                <a:ext cx="2541478" cy="11339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it-IT" sz="16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num>
                        <m:den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𝑢</m:t>
                          </m:r>
                          <m:sSup>
                            <m:sSupPr>
                              <m:ctrlPr>
                                <a:rPr lang="it-IT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d>
                            <m:dPr>
                              <m:ctrlPr>
                                <a:rPr lang="it-IT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it-IT" sz="400" b="0" dirty="0"/>
              </a:p>
              <a:p>
                <a:pPr algn="just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it-IT" sz="16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it-IT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it-IT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it-IT" sz="1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𝑢</m:t>
                          </m:r>
                          <m:sSup>
                            <m:sSupPr>
                              <m:ctrlPr>
                                <a:rPr lang="it-IT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it-IT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it-IT" sz="1800" b="0" dirty="0"/>
              </a:p>
            </p:txBody>
          </p:sp>
        </mc:Choice>
        <mc:Fallback>
          <p:sp>
            <p:nvSpPr>
              <p:cNvPr id="29" name="CasellaDiTesto 28">
                <a:extLst>
                  <a:ext uri="{FF2B5EF4-FFF2-40B4-BE49-F238E27FC236}">
                    <a16:creationId xmlns:a16="http://schemas.microsoft.com/office/drawing/2014/main" id="{53B98006-D7ED-79B1-CA2E-80ECCCCDF8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086" y="1355066"/>
                <a:ext cx="2541478" cy="11339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olo 3">
            <a:extLst>
              <a:ext uri="{FF2B5EF4-FFF2-40B4-BE49-F238E27FC236}">
                <a16:creationId xmlns:a16="http://schemas.microsoft.com/office/drawing/2014/main" id="{0AAD8587-C739-941E-9188-48773DC2E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Correlazione dei numeri di massa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Segnaposto contenuto 7">
                <a:extLst>
                  <a:ext uri="{FF2B5EF4-FFF2-40B4-BE49-F238E27FC236}">
                    <a16:creationId xmlns:a16="http://schemas.microsoft.com/office/drawing/2014/main" id="{B6CB0E4E-BFBA-A547-92CB-27FB783F86E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971385" y="1062454"/>
                <a:ext cx="3197796" cy="38390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ClrTx/>
                </a:pPr>
                <a:r>
                  <a:rPr lang="it-IT" dirty="0"/>
                  <a:t>Coppie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it-IT" dirty="0"/>
                  <a:t>–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1" i="1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</m:oMath>
                </a14:m>
                <a:endParaRPr lang="it-IT" dirty="0"/>
              </a:p>
            </p:txBody>
          </p:sp>
        </mc:Choice>
        <mc:Fallback>
          <p:sp>
            <p:nvSpPr>
              <p:cNvPr id="12" name="Segnaposto contenuto 7">
                <a:extLst>
                  <a:ext uri="{FF2B5EF4-FFF2-40B4-BE49-F238E27FC236}">
                    <a16:creationId xmlns:a16="http://schemas.microsoft.com/office/drawing/2014/main" id="{B6CB0E4E-BFBA-A547-92CB-27FB783F86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1385" y="1062454"/>
                <a:ext cx="3197796" cy="383903"/>
              </a:xfrm>
              <a:prstGeom prst="rect">
                <a:avLst/>
              </a:prstGeom>
              <a:blipFill>
                <a:blip r:embed="rId6"/>
                <a:stretch>
                  <a:fillRect t="-26984" b="-4127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Segnaposto contenuto 7">
                <a:extLst>
                  <a:ext uri="{FF2B5EF4-FFF2-40B4-BE49-F238E27FC236}">
                    <a16:creationId xmlns:a16="http://schemas.microsoft.com/office/drawing/2014/main" id="{408D848F-F9AC-D477-1944-D62ECA3262E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1086" y="5394057"/>
                <a:ext cx="2541477" cy="797220"/>
              </a:xfrm>
              <a:prstGeom prst="rect">
                <a:avLst/>
              </a:prstGeom>
              <a:ln w="28575">
                <a:solidFill>
                  <a:srgbClr val="C00000"/>
                </a:solidFill>
              </a:ln>
            </p:spPr>
            <p:txBody>
              <a:bodyPr vert="horz" lIns="91440" tIns="45720" rIns="91440" bIns="45720" rtlCol="0" anchor="ctr">
                <a:no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 algn="just">
                  <a:buClrTx/>
                  <a:buFont typeface="Arial" panose="020B0604020202020204" pitchFamily="34" charset="0"/>
                  <a:buChar char="•"/>
                </a:pPr>
                <a:r>
                  <a:rPr lang="it-IT" sz="2000" b="0" dirty="0"/>
                  <a:t>Sottostima  di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it-IT" sz="2000" b="0" dirty="0"/>
              </a:p>
              <a:p>
                <a:pPr marL="342900" indent="-342900" algn="just">
                  <a:buClrTx/>
                  <a:buFont typeface="Arial" panose="020B0604020202020204" pitchFamily="34" charset="0"/>
                  <a:buChar char="•"/>
                </a:pPr>
                <a:r>
                  <a:rPr lang="it-IT" sz="2000" b="0" dirty="0"/>
                  <a:t>Sovrastima di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it-IT" sz="2000" b="0" dirty="0"/>
              </a:p>
            </p:txBody>
          </p:sp>
        </mc:Choice>
        <mc:Fallback>
          <p:sp>
            <p:nvSpPr>
              <p:cNvPr id="2" name="Segnaposto contenuto 7">
                <a:extLst>
                  <a:ext uri="{FF2B5EF4-FFF2-40B4-BE49-F238E27FC236}">
                    <a16:creationId xmlns:a16="http://schemas.microsoft.com/office/drawing/2014/main" id="{408D848F-F9AC-D477-1944-D62ECA3262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086" y="5394057"/>
                <a:ext cx="2541477" cy="797220"/>
              </a:xfrm>
              <a:prstGeom prst="rect">
                <a:avLst/>
              </a:prstGeom>
              <a:blipFill>
                <a:blip r:embed="rId7"/>
                <a:stretch>
                  <a:fillRect l="-1659" t="-4412" b="-8824"/>
                </a:stretch>
              </a:blipFill>
              <a:ln w="28575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Segnaposto piè di pagina 4">
            <a:extLst>
              <a:ext uri="{FF2B5EF4-FFF2-40B4-BE49-F238E27FC236}">
                <a16:creationId xmlns:a16="http://schemas.microsoft.com/office/drawing/2014/main" id="{3E7E13BD-25DF-43AB-405A-79A75094B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1086" y="6492874"/>
            <a:ext cx="4114800" cy="365125"/>
          </a:xfrm>
        </p:spPr>
        <p:txBody>
          <a:bodyPr/>
          <a:lstStyle>
            <a:lvl1pPr algn="l">
              <a:defRPr sz="1200"/>
            </a:lvl1pPr>
          </a:lstStyle>
          <a:p>
            <a:r>
              <a:rPr lang="it-IT" dirty="0"/>
              <a:t>Alma Mater Studiorum - Università di Bologna</a:t>
            </a:r>
          </a:p>
        </p:txBody>
      </p:sp>
      <p:sp>
        <p:nvSpPr>
          <p:cNvPr id="16" name="Segnaposto numero diapositiva 5">
            <a:extLst>
              <a:ext uri="{FF2B5EF4-FFF2-40B4-BE49-F238E27FC236}">
                <a16:creationId xmlns:a16="http://schemas.microsoft.com/office/drawing/2014/main" id="{937A252F-1B80-0237-2CDA-69A3CBE80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7714" y="6492875"/>
            <a:ext cx="2743200" cy="365125"/>
          </a:xfrm>
        </p:spPr>
        <p:txBody>
          <a:bodyPr/>
          <a:lstStyle>
            <a:lvl1pPr>
              <a:defRPr sz="1200"/>
            </a:lvl1pPr>
          </a:lstStyle>
          <a:p>
            <a:fld id="{036934C1-F421-4101-B738-F0FF59A8FE63}" type="slidenum">
              <a:rPr lang="it-IT" smtClean="0"/>
              <a:pPr/>
              <a:t>20</a:t>
            </a:fld>
            <a:endParaRPr lang="it-IT" dirty="0"/>
          </a:p>
        </p:txBody>
      </p:sp>
      <p:grpSp>
        <p:nvGrpSpPr>
          <p:cNvPr id="26" name="Gruppo 25">
            <a:extLst>
              <a:ext uri="{FF2B5EF4-FFF2-40B4-BE49-F238E27FC236}">
                <a16:creationId xmlns:a16="http://schemas.microsoft.com/office/drawing/2014/main" id="{51DFB7A2-F23B-AD55-B439-CD6C3C6BA9F3}"/>
              </a:ext>
            </a:extLst>
          </p:cNvPr>
          <p:cNvGrpSpPr/>
          <p:nvPr/>
        </p:nvGrpSpPr>
        <p:grpSpPr>
          <a:xfrm>
            <a:off x="191086" y="3232173"/>
            <a:ext cx="2541478" cy="1688896"/>
            <a:chOff x="255997" y="2969779"/>
            <a:chExt cx="2541478" cy="1688896"/>
          </a:xfrm>
        </p:grpSpPr>
        <p:sp>
          <p:nvSpPr>
            <p:cNvPr id="22" name="Segnaposto contenuto 7">
              <a:extLst>
                <a:ext uri="{FF2B5EF4-FFF2-40B4-BE49-F238E27FC236}">
                  <a16:creationId xmlns:a16="http://schemas.microsoft.com/office/drawing/2014/main" id="{9AF5C767-BDD3-56C8-799D-D1CDE367864A}"/>
                </a:ext>
              </a:extLst>
            </p:cNvPr>
            <p:cNvSpPr txBox="1">
              <a:spLocks/>
            </p:cNvSpPr>
            <p:nvPr/>
          </p:nvSpPr>
          <p:spPr>
            <a:xfrm>
              <a:off x="255997" y="2969779"/>
              <a:ext cx="2541478" cy="666206"/>
            </a:xfrm>
            <a:prstGeom prst="rect">
              <a:avLst/>
            </a:prstGeom>
            <a:ln w="28575">
              <a:solidFill>
                <a:schemeClr val="accent4"/>
              </a:solidFill>
            </a:ln>
          </p:spPr>
          <p:txBody>
            <a:bodyPr vert="horz" lIns="91440" tIns="45720" rIns="91440" bIns="45720" rtlCol="0" anchor="ctr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Tx/>
              </a:pPr>
              <a:r>
                <a:rPr lang="it-IT" sz="2000" b="0" dirty="0"/>
                <a:t>Dalla lunghezza della traccia e dal TOF</a:t>
              </a:r>
            </a:p>
          </p:txBody>
        </p:sp>
        <p:sp>
          <p:nvSpPr>
            <p:cNvPr id="24" name="Segnaposto contenuto 7">
              <a:extLst>
                <a:ext uri="{FF2B5EF4-FFF2-40B4-BE49-F238E27FC236}">
                  <a16:creationId xmlns:a16="http://schemas.microsoft.com/office/drawing/2014/main" id="{9BF75D4A-7F17-9A8C-4E52-A9239DBCAA80}"/>
                </a:ext>
              </a:extLst>
            </p:cNvPr>
            <p:cNvSpPr txBox="1">
              <a:spLocks/>
            </p:cNvSpPr>
            <p:nvPr/>
          </p:nvSpPr>
          <p:spPr>
            <a:xfrm>
              <a:off x="255997" y="3732976"/>
              <a:ext cx="2541478" cy="414354"/>
            </a:xfrm>
            <a:prstGeom prst="rect">
              <a:avLst/>
            </a:prstGeom>
            <a:ln w="28575">
              <a:solidFill>
                <a:schemeClr val="accent6"/>
              </a:solidFill>
            </a:ln>
          </p:spPr>
          <p:txBody>
            <a:bodyPr vert="horz" lIns="91440" tIns="45720" rIns="91440" bIns="45720" rtlCol="0" anchor="ctr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Tx/>
              </a:pPr>
              <a:r>
                <a:rPr lang="it-IT" sz="2000" b="0" dirty="0"/>
                <a:t>Dalla tracking </a:t>
              </a:r>
              <a:r>
                <a:rPr lang="it-IT" sz="2000" b="0" dirty="0" err="1"/>
                <a:t>region</a:t>
              </a:r>
              <a:endParaRPr lang="it-IT" sz="2000" b="0" dirty="0"/>
            </a:p>
          </p:txBody>
        </p:sp>
        <p:sp>
          <p:nvSpPr>
            <p:cNvPr id="25" name="Segnaposto contenuto 7">
              <a:extLst>
                <a:ext uri="{FF2B5EF4-FFF2-40B4-BE49-F238E27FC236}">
                  <a16:creationId xmlns:a16="http://schemas.microsoft.com/office/drawing/2014/main" id="{E1AA6796-93E9-BCA1-A59C-5FC86687975D}"/>
                </a:ext>
              </a:extLst>
            </p:cNvPr>
            <p:cNvSpPr txBox="1">
              <a:spLocks/>
            </p:cNvSpPr>
            <p:nvPr/>
          </p:nvSpPr>
          <p:spPr>
            <a:xfrm>
              <a:off x="255998" y="4244322"/>
              <a:ext cx="2541477" cy="414353"/>
            </a:xfrm>
            <a:prstGeom prst="rect">
              <a:avLst/>
            </a:prstGeom>
            <a:ln w="28575">
              <a:solidFill>
                <a:schemeClr val="accent5"/>
              </a:solidFill>
            </a:ln>
          </p:spPr>
          <p:txBody>
            <a:bodyPr vert="horz" lIns="91440" tIns="45720" rIns="91440" bIns="45720" rtlCol="0" anchor="ctr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Tx/>
              </a:pPr>
              <a:r>
                <a:rPr lang="it-IT" sz="2000" b="0" dirty="0"/>
                <a:t>Dal Calorimetro</a:t>
              </a:r>
            </a:p>
          </p:txBody>
        </p:sp>
      </p:grpSp>
      <p:sp>
        <p:nvSpPr>
          <p:cNvPr id="30" name="Rettangolo 29">
            <a:extLst>
              <a:ext uri="{FF2B5EF4-FFF2-40B4-BE49-F238E27FC236}">
                <a16:creationId xmlns:a16="http://schemas.microsoft.com/office/drawing/2014/main" id="{EBA2A37D-8C23-F0BC-3F13-28E8DA0AE030}"/>
              </a:ext>
            </a:extLst>
          </p:cNvPr>
          <p:cNvSpPr/>
          <p:nvPr/>
        </p:nvSpPr>
        <p:spPr>
          <a:xfrm>
            <a:off x="191086" y="1266752"/>
            <a:ext cx="2541478" cy="130195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8" name="Ovale 37">
            <a:extLst>
              <a:ext uri="{FF2B5EF4-FFF2-40B4-BE49-F238E27FC236}">
                <a16:creationId xmlns:a16="http://schemas.microsoft.com/office/drawing/2014/main" id="{1F4C64B2-FD21-F6BC-EF72-CF300F2586EB}"/>
              </a:ext>
            </a:extLst>
          </p:cNvPr>
          <p:cNvSpPr/>
          <p:nvPr/>
        </p:nvSpPr>
        <p:spPr>
          <a:xfrm>
            <a:off x="1570116" y="1389699"/>
            <a:ext cx="278702" cy="254838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40" name="Ovale 39">
            <a:extLst>
              <a:ext uri="{FF2B5EF4-FFF2-40B4-BE49-F238E27FC236}">
                <a16:creationId xmlns:a16="http://schemas.microsoft.com/office/drawing/2014/main" id="{36B69887-5B0B-463D-6324-DAE59B652542}"/>
              </a:ext>
            </a:extLst>
          </p:cNvPr>
          <p:cNvSpPr/>
          <p:nvPr/>
        </p:nvSpPr>
        <p:spPr>
          <a:xfrm>
            <a:off x="1608450" y="1684952"/>
            <a:ext cx="144324" cy="244725"/>
          </a:xfrm>
          <a:prstGeom prst="ellipse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3" name="Ovale 2">
            <a:extLst>
              <a:ext uri="{FF2B5EF4-FFF2-40B4-BE49-F238E27FC236}">
                <a16:creationId xmlns:a16="http://schemas.microsoft.com/office/drawing/2014/main" id="{222EBEE3-1E31-DBE5-F891-BF2CA4A34CE2}"/>
              </a:ext>
            </a:extLst>
          </p:cNvPr>
          <p:cNvSpPr/>
          <p:nvPr/>
        </p:nvSpPr>
        <p:spPr>
          <a:xfrm>
            <a:off x="1759104" y="2216130"/>
            <a:ext cx="325344" cy="254837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5" name="Ovale 4">
            <a:extLst>
              <a:ext uri="{FF2B5EF4-FFF2-40B4-BE49-F238E27FC236}">
                <a16:creationId xmlns:a16="http://schemas.microsoft.com/office/drawing/2014/main" id="{D139ECA3-850C-7488-A076-DE484A7300A6}"/>
              </a:ext>
            </a:extLst>
          </p:cNvPr>
          <p:cNvSpPr/>
          <p:nvPr/>
        </p:nvSpPr>
        <p:spPr>
          <a:xfrm>
            <a:off x="1185820" y="1871050"/>
            <a:ext cx="324394" cy="312130"/>
          </a:xfrm>
          <a:prstGeom prst="ellipse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980FE87D-0420-D03E-99D9-093159C5BF49}"/>
              </a:ext>
            </a:extLst>
          </p:cNvPr>
          <p:cNvSpPr/>
          <p:nvPr/>
        </p:nvSpPr>
        <p:spPr>
          <a:xfrm>
            <a:off x="1869597" y="1871050"/>
            <a:ext cx="325344" cy="312413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23917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lemento grafico 4">
            <a:extLst>
              <a:ext uri="{FF2B5EF4-FFF2-40B4-BE49-F238E27FC236}">
                <a16:creationId xmlns:a16="http://schemas.microsoft.com/office/drawing/2014/main" id="{4E0FDFAC-BCC5-6139-C843-900E192F18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02856" y="1934313"/>
            <a:ext cx="9289143" cy="455856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9" name="CasellaDiTesto 28">
                <a:extLst>
                  <a:ext uri="{FF2B5EF4-FFF2-40B4-BE49-F238E27FC236}">
                    <a16:creationId xmlns:a16="http://schemas.microsoft.com/office/drawing/2014/main" id="{53B98006-D7ED-79B1-CA2E-80ECCCCDF889}"/>
                  </a:ext>
                </a:extLst>
              </p:cNvPr>
              <p:cNvSpPr txBox="1"/>
              <p:nvPr/>
            </p:nvSpPr>
            <p:spPr>
              <a:xfrm>
                <a:off x="191086" y="2527267"/>
                <a:ext cx="2541478" cy="11166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num>
                        <m:den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den>
                      </m:f>
                    </m:oMath>
                  </m:oMathPara>
                </a14:m>
                <a:endParaRPr lang="it-IT" sz="1600" b="0" dirty="0"/>
              </a:p>
              <a:p>
                <a:pPr algn="just">
                  <a:buClrTx/>
                </a:pPr>
                <a:endParaRPr lang="it-IT" sz="400" b="0" dirty="0"/>
              </a:p>
              <a:p>
                <a:pPr algn="just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num>
                        <m:den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sSup>
                            <m:sSupPr>
                              <m:ctrlP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d>
                            <m:dPr>
                              <m:ctrlP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it-IT" sz="1800" b="0" dirty="0"/>
              </a:p>
            </p:txBody>
          </p:sp>
        </mc:Choice>
        <mc:Fallback>
          <p:sp>
            <p:nvSpPr>
              <p:cNvPr id="29" name="CasellaDiTesto 28">
                <a:extLst>
                  <a:ext uri="{FF2B5EF4-FFF2-40B4-BE49-F238E27FC236}">
                    <a16:creationId xmlns:a16="http://schemas.microsoft.com/office/drawing/2014/main" id="{53B98006-D7ED-79B1-CA2E-80ECCCCDF8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086" y="2527267"/>
                <a:ext cx="2541478" cy="111665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olo 3">
            <a:extLst>
              <a:ext uri="{FF2B5EF4-FFF2-40B4-BE49-F238E27FC236}">
                <a16:creationId xmlns:a16="http://schemas.microsoft.com/office/drawing/2014/main" id="{0AAD8587-C739-941E-9188-48773DC2E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Selezione dei numeri di massa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Segnaposto contenuto 7">
                <a:extLst>
                  <a:ext uri="{FF2B5EF4-FFF2-40B4-BE49-F238E27FC236}">
                    <a16:creationId xmlns:a16="http://schemas.microsoft.com/office/drawing/2014/main" id="{B6CB0E4E-BFBA-A547-92CB-27FB783F86E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948530" y="1542560"/>
                <a:ext cx="3197796" cy="38390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ClrTx/>
                </a:pPr>
                <a:r>
                  <a:rPr lang="it-IT" dirty="0"/>
                  <a:t>Coppie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it-IT" dirty="0"/>
                  <a:t>–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1" i="1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it-IT" b="1" i="1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endParaRPr lang="it-IT" dirty="0"/>
              </a:p>
            </p:txBody>
          </p:sp>
        </mc:Choice>
        <mc:Fallback>
          <p:sp>
            <p:nvSpPr>
              <p:cNvPr id="12" name="Segnaposto contenuto 7">
                <a:extLst>
                  <a:ext uri="{FF2B5EF4-FFF2-40B4-BE49-F238E27FC236}">
                    <a16:creationId xmlns:a16="http://schemas.microsoft.com/office/drawing/2014/main" id="{B6CB0E4E-BFBA-A547-92CB-27FB783F86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8530" y="1542560"/>
                <a:ext cx="3197796" cy="383903"/>
              </a:xfrm>
              <a:prstGeom prst="rect">
                <a:avLst/>
              </a:prstGeom>
              <a:blipFill>
                <a:blip r:embed="rId6"/>
                <a:stretch>
                  <a:fillRect t="-26984" b="-4127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egnaposto contenuto 7">
            <a:extLst>
              <a:ext uri="{FF2B5EF4-FFF2-40B4-BE49-F238E27FC236}">
                <a16:creationId xmlns:a16="http://schemas.microsoft.com/office/drawing/2014/main" id="{408D848F-F9AC-D477-1944-D62ECA3262E9}"/>
              </a:ext>
            </a:extLst>
          </p:cNvPr>
          <p:cNvSpPr txBox="1">
            <a:spLocks/>
          </p:cNvSpPr>
          <p:nvPr/>
        </p:nvSpPr>
        <p:spPr>
          <a:xfrm>
            <a:off x="191087" y="966513"/>
            <a:ext cx="11809827" cy="489490"/>
          </a:xfrm>
          <a:prstGeom prst="rect">
            <a:avLst/>
          </a:prstGeom>
          <a:ln w="28575"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ClrTx/>
            </a:pPr>
            <a:r>
              <a:rPr lang="it-IT" sz="2000" dirty="0"/>
              <a:t>Selezione delle occorrenze più significative </a:t>
            </a:r>
            <a:r>
              <a:rPr lang="it-IT" sz="2000" b="0" dirty="0"/>
              <a:t>per valutare la risoluzione in massa degli eventi ben ricostruiti.</a:t>
            </a:r>
            <a:endParaRPr lang="it-IT" sz="2000" b="0" i="1" dirty="0">
              <a:latin typeface="Cambria Math" panose="02040503050406030204" pitchFamily="18" charset="0"/>
            </a:endParaRPr>
          </a:p>
        </p:txBody>
      </p:sp>
      <p:sp>
        <p:nvSpPr>
          <p:cNvPr id="15" name="Segnaposto piè di pagina 4">
            <a:extLst>
              <a:ext uri="{FF2B5EF4-FFF2-40B4-BE49-F238E27FC236}">
                <a16:creationId xmlns:a16="http://schemas.microsoft.com/office/drawing/2014/main" id="{3E7E13BD-25DF-43AB-405A-79A75094B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1086" y="6492874"/>
            <a:ext cx="4114800" cy="365125"/>
          </a:xfrm>
        </p:spPr>
        <p:txBody>
          <a:bodyPr/>
          <a:lstStyle>
            <a:lvl1pPr algn="l">
              <a:defRPr sz="1200"/>
            </a:lvl1pPr>
          </a:lstStyle>
          <a:p>
            <a:r>
              <a:rPr lang="it-IT" dirty="0"/>
              <a:t>Alma Mater Studiorum - Università di Bologna</a:t>
            </a:r>
          </a:p>
        </p:txBody>
      </p:sp>
      <p:sp>
        <p:nvSpPr>
          <p:cNvPr id="16" name="Segnaposto numero diapositiva 5">
            <a:extLst>
              <a:ext uri="{FF2B5EF4-FFF2-40B4-BE49-F238E27FC236}">
                <a16:creationId xmlns:a16="http://schemas.microsoft.com/office/drawing/2014/main" id="{937A252F-1B80-0237-2CDA-69A3CBE80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7714" y="6492875"/>
            <a:ext cx="2743200" cy="365125"/>
          </a:xfrm>
        </p:spPr>
        <p:txBody>
          <a:bodyPr/>
          <a:lstStyle>
            <a:lvl1pPr>
              <a:defRPr sz="1200"/>
            </a:lvl1pPr>
          </a:lstStyle>
          <a:p>
            <a:fld id="{036934C1-F421-4101-B738-F0FF59A8FE63}" type="slidenum">
              <a:rPr lang="it-IT" smtClean="0"/>
              <a:pPr/>
              <a:t>21</a:t>
            </a:fld>
            <a:endParaRPr lang="it-IT" dirty="0"/>
          </a:p>
        </p:txBody>
      </p:sp>
      <p:grpSp>
        <p:nvGrpSpPr>
          <p:cNvPr id="26" name="Gruppo 25">
            <a:extLst>
              <a:ext uri="{FF2B5EF4-FFF2-40B4-BE49-F238E27FC236}">
                <a16:creationId xmlns:a16="http://schemas.microsoft.com/office/drawing/2014/main" id="{51DFB7A2-F23B-AD55-B439-CD6C3C6BA9F3}"/>
              </a:ext>
            </a:extLst>
          </p:cNvPr>
          <p:cNvGrpSpPr/>
          <p:nvPr/>
        </p:nvGrpSpPr>
        <p:grpSpPr>
          <a:xfrm>
            <a:off x="191086" y="4404374"/>
            <a:ext cx="2541478" cy="1688896"/>
            <a:chOff x="255997" y="2969779"/>
            <a:chExt cx="2541478" cy="1688896"/>
          </a:xfrm>
        </p:grpSpPr>
        <p:sp>
          <p:nvSpPr>
            <p:cNvPr id="22" name="Segnaposto contenuto 7">
              <a:extLst>
                <a:ext uri="{FF2B5EF4-FFF2-40B4-BE49-F238E27FC236}">
                  <a16:creationId xmlns:a16="http://schemas.microsoft.com/office/drawing/2014/main" id="{9AF5C767-BDD3-56C8-799D-D1CDE367864A}"/>
                </a:ext>
              </a:extLst>
            </p:cNvPr>
            <p:cNvSpPr txBox="1">
              <a:spLocks/>
            </p:cNvSpPr>
            <p:nvPr/>
          </p:nvSpPr>
          <p:spPr>
            <a:xfrm>
              <a:off x="255997" y="2969779"/>
              <a:ext cx="2541478" cy="666206"/>
            </a:xfrm>
            <a:prstGeom prst="rect">
              <a:avLst/>
            </a:prstGeom>
            <a:ln w="28575">
              <a:solidFill>
                <a:schemeClr val="accent4"/>
              </a:solidFill>
            </a:ln>
          </p:spPr>
          <p:txBody>
            <a:bodyPr vert="horz" lIns="91440" tIns="45720" rIns="91440" bIns="45720" rtlCol="0" anchor="ctr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Tx/>
              </a:pPr>
              <a:r>
                <a:rPr lang="it-IT" sz="2000" b="0" dirty="0"/>
                <a:t>Dalla lunghezza della traccia e dal TOF</a:t>
              </a:r>
            </a:p>
          </p:txBody>
        </p:sp>
        <p:sp>
          <p:nvSpPr>
            <p:cNvPr id="24" name="Segnaposto contenuto 7">
              <a:extLst>
                <a:ext uri="{FF2B5EF4-FFF2-40B4-BE49-F238E27FC236}">
                  <a16:creationId xmlns:a16="http://schemas.microsoft.com/office/drawing/2014/main" id="{9BF75D4A-7F17-9A8C-4E52-A9239DBCAA80}"/>
                </a:ext>
              </a:extLst>
            </p:cNvPr>
            <p:cNvSpPr txBox="1">
              <a:spLocks/>
            </p:cNvSpPr>
            <p:nvPr/>
          </p:nvSpPr>
          <p:spPr>
            <a:xfrm>
              <a:off x="255997" y="3732976"/>
              <a:ext cx="2541478" cy="414354"/>
            </a:xfrm>
            <a:prstGeom prst="rect">
              <a:avLst/>
            </a:prstGeom>
            <a:ln w="28575">
              <a:solidFill>
                <a:schemeClr val="accent6"/>
              </a:solidFill>
            </a:ln>
          </p:spPr>
          <p:txBody>
            <a:bodyPr vert="horz" lIns="91440" tIns="45720" rIns="91440" bIns="45720" rtlCol="0" anchor="ctr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Tx/>
              </a:pPr>
              <a:r>
                <a:rPr lang="it-IT" sz="2000" b="0" dirty="0"/>
                <a:t>Dalla tracking </a:t>
              </a:r>
              <a:r>
                <a:rPr lang="it-IT" sz="2000" b="0" dirty="0" err="1"/>
                <a:t>region</a:t>
              </a:r>
              <a:endParaRPr lang="it-IT" sz="2000" b="0" dirty="0"/>
            </a:p>
          </p:txBody>
        </p:sp>
        <p:sp>
          <p:nvSpPr>
            <p:cNvPr id="25" name="Segnaposto contenuto 7">
              <a:extLst>
                <a:ext uri="{FF2B5EF4-FFF2-40B4-BE49-F238E27FC236}">
                  <a16:creationId xmlns:a16="http://schemas.microsoft.com/office/drawing/2014/main" id="{E1AA6796-93E9-BCA1-A59C-5FC86687975D}"/>
                </a:ext>
              </a:extLst>
            </p:cNvPr>
            <p:cNvSpPr txBox="1">
              <a:spLocks/>
            </p:cNvSpPr>
            <p:nvPr/>
          </p:nvSpPr>
          <p:spPr>
            <a:xfrm>
              <a:off x="255998" y="4244322"/>
              <a:ext cx="2541477" cy="414353"/>
            </a:xfrm>
            <a:prstGeom prst="rect">
              <a:avLst/>
            </a:prstGeom>
            <a:ln w="28575">
              <a:solidFill>
                <a:schemeClr val="accent5"/>
              </a:solidFill>
            </a:ln>
          </p:spPr>
          <p:txBody>
            <a:bodyPr vert="horz" lIns="91440" tIns="45720" rIns="91440" bIns="45720" rtlCol="0" anchor="ctr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Tx/>
              </a:pPr>
              <a:r>
                <a:rPr lang="it-IT" sz="2000" b="0" dirty="0"/>
                <a:t>Dal Calorimetro</a:t>
              </a:r>
            </a:p>
          </p:txBody>
        </p:sp>
      </p:grpSp>
      <p:sp>
        <p:nvSpPr>
          <p:cNvPr id="30" name="Rettangolo 29">
            <a:extLst>
              <a:ext uri="{FF2B5EF4-FFF2-40B4-BE49-F238E27FC236}">
                <a16:creationId xmlns:a16="http://schemas.microsoft.com/office/drawing/2014/main" id="{EBA2A37D-8C23-F0BC-3F13-28E8DA0AE030}"/>
              </a:ext>
            </a:extLst>
          </p:cNvPr>
          <p:cNvSpPr/>
          <p:nvPr/>
        </p:nvSpPr>
        <p:spPr>
          <a:xfrm>
            <a:off x="191086" y="2438953"/>
            <a:ext cx="2541478" cy="130195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1" name="Ovale 30">
            <a:extLst>
              <a:ext uri="{FF2B5EF4-FFF2-40B4-BE49-F238E27FC236}">
                <a16:creationId xmlns:a16="http://schemas.microsoft.com/office/drawing/2014/main" id="{4219896B-2214-B46D-A464-03EA830E13BB}"/>
              </a:ext>
            </a:extLst>
          </p:cNvPr>
          <p:cNvSpPr/>
          <p:nvPr/>
        </p:nvSpPr>
        <p:spPr>
          <a:xfrm>
            <a:off x="1576276" y="2818446"/>
            <a:ext cx="174056" cy="254837"/>
          </a:xfrm>
          <a:prstGeom prst="ellipse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33" name="Ovale 32">
            <a:extLst>
              <a:ext uri="{FF2B5EF4-FFF2-40B4-BE49-F238E27FC236}">
                <a16:creationId xmlns:a16="http://schemas.microsoft.com/office/drawing/2014/main" id="{0BF9BAB2-6ECB-282C-3511-FEC3833E5A50}"/>
              </a:ext>
            </a:extLst>
          </p:cNvPr>
          <p:cNvSpPr/>
          <p:nvPr/>
        </p:nvSpPr>
        <p:spPr>
          <a:xfrm>
            <a:off x="1791102" y="2825882"/>
            <a:ext cx="152112" cy="244725"/>
          </a:xfrm>
          <a:prstGeom prst="ellipse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34" name="Ovale 33">
            <a:extLst>
              <a:ext uri="{FF2B5EF4-FFF2-40B4-BE49-F238E27FC236}">
                <a16:creationId xmlns:a16="http://schemas.microsoft.com/office/drawing/2014/main" id="{5D3754F1-BE0D-BAC6-04CB-9A79BF1D3620}"/>
              </a:ext>
            </a:extLst>
          </p:cNvPr>
          <p:cNvSpPr/>
          <p:nvPr/>
        </p:nvSpPr>
        <p:spPr>
          <a:xfrm>
            <a:off x="1586165" y="2574035"/>
            <a:ext cx="214460" cy="197644"/>
          </a:xfrm>
          <a:prstGeom prst="ellipse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38" name="Ovale 37">
            <a:extLst>
              <a:ext uri="{FF2B5EF4-FFF2-40B4-BE49-F238E27FC236}">
                <a16:creationId xmlns:a16="http://schemas.microsoft.com/office/drawing/2014/main" id="{1F4C64B2-FD21-F6BC-EF72-CF300F2586EB}"/>
              </a:ext>
            </a:extLst>
          </p:cNvPr>
          <p:cNvSpPr/>
          <p:nvPr/>
        </p:nvSpPr>
        <p:spPr>
          <a:xfrm>
            <a:off x="1574024" y="3087484"/>
            <a:ext cx="278702" cy="254838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40" name="Ovale 39">
            <a:extLst>
              <a:ext uri="{FF2B5EF4-FFF2-40B4-BE49-F238E27FC236}">
                <a16:creationId xmlns:a16="http://schemas.microsoft.com/office/drawing/2014/main" id="{36B69887-5B0B-463D-6324-DAE59B652542}"/>
              </a:ext>
            </a:extLst>
          </p:cNvPr>
          <p:cNvSpPr/>
          <p:nvPr/>
        </p:nvSpPr>
        <p:spPr>
          <a:xfrm>
            <a:off x="1612358" y="3382737"/>
            <a:ext cx="144324" cy="244725"/>
          </a:xfrm>
          <a:prstGeom prst="ellipse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79040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lemento grafico 5">
            <a:extLst>
              <a:ext uri="{FF2B5EF4-FFF2-40B4-BE49-F238E27FC236}">
                <a16:creationId xmlns:a16="http://schemas.microsoft.com/office/drawing/2014/main" id="{F59A5941-0DE0-7208-AA2B-7C59CE5F76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02856" y="1935274"/>
            <a:ext cx="9287185" cy="4557600"/>
          </a:xfrm>
          <a:prstGeom prst="rect">
            <a:avLst/>
          </a:prstGeom>
        </p:spPr>
      </p:pic>
      <p:sp>
        <p:nvSpPr>
          <p:cNvPr id="4" name="Titolo 3">
            <a:extLst>
              <a:ext uri="{FF2B5EF4-FFF2-40B4-BE49-F238E27FC236}">
                <a16:creationId xmlns:a16="http://schemas.microsoft.com/office/drawing/2014/main" id="{0AAD8587-C739-941E-9188-48773DC2E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Selezione dei numeri di massa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Segnaposto contenuto 7">
                <a:extLst>
                  <a:ext uri="{FF2B5EF4-FFF2-40B4-BE49-F238E27FC236}">
                    <a16:creationId xmlns:a16="http://schemas.microsoft.com/office/drawing/2014/main" id="{B6CB0E4E-BFBA-A547-92CB-27FB783F86E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948530" y="1542560"/>
                <a:ext cx="3197796" cy="38390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ClrTx/>
                </a:pPr>
                <a:r>
                  <a:rPr lang="it-IT" dirty="0"/>
                  <a:t>Coppie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it-IT" dirty="0"/>
                  <a:t>–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1" i="1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</m:oMath>
                </a14:m>
                <a:endParaRPr lang="it-IT" dirty="0"/>
              </a:p>
            </p:txBody>
          </p:sp>
        </mc:Choice>
        <mc:Fallback>
          <p:sp>
            <p:nvSpPr>
              <p:cNvPr id="12" name="Segnaposto contenuto 7">
                <a:extLst>
                  <a:ext uri="{FF2B5EF4-FFF2-40B4-BE49-F238E27FC236}">
                    <a16:creationId xmlns:a16="http://schemas.microsoft.com/office/drawing/2014/main" id="{B6CB0E4E-BFBA-A547-92CB-27FB783F86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8530" y="1542560"/>
                <a:ext cx="3197796" cy="383903"/>
              </a:xfrm>
              <a:prstGeom prst="rect">
                <a:avLst/>
              </a:prstGeom>
              <a:blipFill>
                <a:blip r:embed="rId5"/>
                <a:stretch>
                  <a:fillRect t="-26984" b="-4127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egnaposto contenuto 7">
            <a:extLst>
              <a:ext uri="{FF2B5EF4-FFF2-40B4-BE49-F238E27FC236}">
                <a16:creationId xmlns:a16="http://schemas.microsoft.com/office/drawing/2014/main" id="{408D848F-F9AC-D477-1944-D62ECA3262E9}"/>
              </a:ext>
            </a:extLst>
          </p:cNvPr>
          <p:cNvSpPr txBox="1">
            <a:spLocks/>
          </p:cNvSpPr>
          <p:nvPr/>
        </p:nvSpPr>
        <p:spPr>
          <a:xfrm>
            <a:off x="191087" y="966513"/>
            <a:ext cx="11809827" cy="489490"/>
          </a:xfrm>
          <a:prstGeom prst="rect">
            <a:avLst/>
          </a:prstGeom>
          <a:ln w="28575"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ClrTx/>
            </a:pPr>
            <a:r>
              <a:rPr lang="it-IT" sz="2000" dirty="0"/>
              <a:t>Selezione delle occorrenze più significative </a:t>
            </a:r>
            <a:r>
              <a:rPr lang="it-IT" sz="2000" b="0" dirty="0"/>
              <a:t>per valutare la risoluzione in massa degli eventi ben ricostruiti.</a:t>
            </a:r>
            <a:endParaRPr lang="it-IT" sz="2000" b="0" i="1" dirty="0">
              <a:latin typeface="Cambria Math" panose="02040503050406030204" pitchFamily="18" charset="0"/>
            </a:endParaRPr>
          </a:p>
        </p:txBody>
      </p:sp>
      <p:sp>
        <p:nvSpPr>
          <p:cNvPr id="15" name="Segnaposto piè di pagina 4">
            <a:extLst>
              <a:ext uri="{FF2B5EF4-FFF2-40B4-BE49-F238E27FC236}">
                <a16:creationId xmlns:a16="http://schemas.microsoft.com/office/drawing/2014/main" id="{3E7E13BD-25DF-43AB-405A-79A75094B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1086" y="6492874"/>
            <a:ext cx="4114800" cy="365125"/>
          </a:xfrm>
        </p:spPr>
        <p:txBody>
          <a:bodyPr/>
          <a:lstStyle>
            <a:lvl1pPr algn="l">
              <a:defRPr sz="1200"/>
            </a:lvl1pPr>
          </a:lstStyle>
          <a:p>
            <a:r>
              <a:rPr lang="it-IT" dirty="0"/>
              <a:t>Alma Mater Studiorum - Università di Bologna</a:t>
            </a:r>
          </a:p>
        </p:txBody>
      </p:sp>
      <p:sp>
        <p:nvSpPr>
          <p:cNvPr id="16" name="Segnaposto numero diapositiva 5">
            <a:extLst>
              <a:ext uri="{FF2B5EF4-FFF2-40B4-BE49-F238E27FC236}">
                <a16:creationId xmlns:a16="http://schemas.microsoft.com/office/drawing/2014/main" id="{937A252F-1B80-0237-2CDA-69A3CBE80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7714" y="6492875"/>
            <a:ext cx="2743200" cy="365125"/>
          </a:xfrm>
        </p:spPr>
        <p:txBody>
          <a:bodyPr/>
          <a:lstStyle>
            <a:lvl1pPr>
              <a:defRPr sz="1200"/>
            </a:lvl1pPr>
          </a:lstStyle>
          <a:p>
            <a:fld id="{036934C1-F421-4101-B738-F0FF59A8FE63}" type="slidenum">
              <a:rPr lang="it-IT" smtClean="0"/>
              <a:pPr/>
              <a:t>22</a:t>
            </a:fld>
            <a:endParaRPr lang="it-IT" dirty="0"/>
          </a:p>
        </p:txBody>
      </p:sp>
      <p:grpSp>
        <p:nvGrpSpPr>
          <p:cNvPr id="26" name="Gruppo 25">
            <a:extLst>
              <a:ext uri="{FF2B5EF4-FFF2-40B4-BE49-F238E27FC236}">
                <a16:creationId xmlns:a16="http://schemas.microsoft.com/office/drawing/2014/main" id="{51DFB7A2-F23B-AD55-B439-CD6C3C6BA9F3}"/>
              </a:ext>
            </a:extLst>
          </p:cNvPr>
          <p:cNvGrpSpPr/>
          <p:nvPr/>
        </p:nvGrpSpPr>
        <p:grpSpPr>
          <a:xfrm>
            <a:off x="191086" y="4404374"/>
            <a:ext cx="2541478" cy="1688896"/>
            <a:chOff x="255997" y="2969779"/>
            <a:chExt cx="2541478" cy="1688896"/>
          </a:xfrm>
        </p:grpSpPr>
        <p:sp>
          <p:nvSpPr>
            <p:cNvPr id="22" name="Segnaposto contenuto 7">
              <a:extLst>
                <a:ext uri="{FF2B5EF4-FFF2-40B4-BE49-F238E27FC236}">
                  <a16:creationId xmlns:a16="http://schemas.microsoft.com/office/drawing/2014/main" id="{9AF5C767-BDD3-56C8-799D-D1CDE367864A}"/>
                </a:ext>
              </a:extLst>
            </p:cNvPr>
            <p:cNvSpPr txBox="1">
              <a:spLocks/>
            </p:cNvSpPr>
            <p:nvPr/>
          </p:nvSpPr>
          <p:spPr>
            <a:xfrm>
              <a:off x="255997" y="2969779"/>
              <a:ext cx="2541478" cy="666206"/>
            </a:xfrm>
            <a:prstGeom prst="rect">
              <a:avLst/>
            </a:prstGeom>
            <a:ln w="28575">
              <a:solidFill>
                <a:schemeClr val="accent4"/>
              </a:solidFill>
            </a:ln>
          </p:spPr>
          <p:txBody>
            <a:bodyPr vert="horz" lIns="91440" tIns="45720" rIns="91440" bIns="45720" rtlCol="0" anchor="ctr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Tx/>
              </a:pPr>
              <a:r>
                <a:rPr lang="it-IT" sz="2000" b="0" dirty="0"/>
                <a:t>Dalla lunghezza della traccia e dal TOF</a:t>
              </a:r>
            </a:p>
          </p:txBody>
        </p:sp>
        <p:sp>
          <p:nvSpPr>
            <p:cNvPr id="24" name="Segnaposto contenuto 7">
              <a:extLst>
                <a:ext uri="{FF2B5EF4-FFF2-40B4-BE49-F238E27FC236}">
                  <a16:creationId xmlns:a16="http://schemas.microsoft.com/office/drawing/2014/main" id="{9BF75D4A-7F17-9A8C-4E52-A9239DBCAA80}"/>
                </a:ext>
              </a:extLst>
            </p:cNvPr>
            <p:cNvSpPr txBox="1">
              <a:spLocks/>
            </p:cNvSpPr>
            <p:nvPr/>
          </p:nvSpPr>
          <p:spPr>
            <a:xfrm>
              <a:off x="255997" y="3732976"/>
              <a:ext cx="2541478" cy="414354"/>
            </a:xfrm>
            <a:prstGeom prst="rect">
              <a:avLst/>
            </a:prstGeom>
            <a:ln w="28575">
              <a:solidFill>
                <a:schemeClr val="accent6"/>
              </a:solidFill>
            </a:ln>
          </p:spPr>
          <p:txBody>
            <a:bodyPr vert="horz" lIns="91440" tIns="45720" rIns="91440" bIns="45720" rtlCol="0" anchor="ctr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Tx/>
              </a:pPr>
              <a:r>
                <a:rPr lang="it-IT" sz="2000" b="0" dirty="0"/>
                <a:t>Dalla tracking </a:t>
              </a:r>
              <a:r>
                <a:rPr lang="it-IT" sz="2000" b="0" dirty="0" err="1"/>
                <a:t>region</a:t>
              </a:r>
              <a:endParaRPr lang="it-IT" sz="2000" b="0" dirty="0"/>
            </a:p>
          </p:txBody>
        </p:sp>
        <p:sp>
          <p:nvSpPr>
            <p:cNvPr id="25" name="Segnaposto contenuto 7">
              <a:extLst>
                <a:ext uri="{FF2B5EF4-FFF2-40B4-BE49-F238E27FC236}">
                  <a16:creationId xmlns:a16="http://schemas.microsoft.com/office/drawing/2014/main" id="{E1AA6796-93E9-BCA1-A59C-5FC86687975D}"/>
                </a:ext>
              </a:extLst>
            </p:cNvPr>
            <p:cNvSpPr txBox="1">
              <a:spLocks/>
            </p:cNvSpPr>
            <p:nvPr/>
          </p:nvSpPr>
          <p:spPr>
            <a:xfrm>
              <a:off x="255998" y="4244322"/>
              <a:ext cx="2541477" cy="414353"/>
            </a:xfrm>
            <a:prstGeom prst="rect">
              <a:avLst/>
            </a:prstGeom>
            <a:ln w="28575">
              <a:solidFill>
                <a:schemeClr val="accent5"/>
              </a:solidFill>
            </a:ln>
          </p:spPr>
          <p:txBody>
            <a:bodyPr vert="horz" lIns="91440" tIns="45720" rIns="91440" bIns="45720" rtlCol="0" anchor="ctr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Tx/>
              </a:pPr>
              <a:r>
                <a:rPr lang="it-IT" sz="2000" b="0" dirty="0"/>
                <a:t>Dal Calorimetro</a:t>
              </a: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CasellaDiTesto 17">
                <a:extLst>
                  <a:ext uri="{FF2B5EF4-FFF2-40B4-BE49-F238E27FC236}">
                    <a16:creationId xmlns:a16="http://schemas.microsoft.com/office/drawing/2014/main" id="{0D978343-AB7E-86C3-9421-3A1BB73B1701}"/>
                  </a:ext>
                </a:extLst>
              </p:cNvPr>
              <p:cNvSpPr txBox="1"/>
              <p:nvPr/>
            </p:nvSpPr>
            <p:spPr>
              <a:xfrm>
                <a:off x="191086" y="2526992"/>
                <a:ext cx="2541478" cy="11591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num>
                        <m:den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den>
                      </m:f>
                    </m:oMath>
                  </m:oMathPara>
                </a14:m>
                <a:endParaRPr lang="it-IT" sz="1600" b="0" dirty="0"/>
              </a:p>
              <a:p>
                <a:pPr algn="just">
                  <a:buClrTx/>
                </a:pPr>
                <a:endParaRPr lang="it-IT" sz="400" b="0" dirty="0"/>
              </a:p>
              <a:p>
                <a:pPr algn="just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it-IT" sz="16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it-IT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it-IT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it-IT" sz="1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𝑢</m:t>
                          </m:r>
                          <m:sSup>
                            <m:sSupPr>
                              <m:ctrlPr>
                                <a:rPr lang="it-IT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it-IT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it-IT" sz="1800" b="0" dirty="0"/>
              </a:p>
            </p:txBody>
          </p:sp>
        </mc:Choice>
        <mc:Fallback>
          <p:sp>
            <p:nvSpPr>
              <p:cNvPr id="18" name="CasellaDiTesto 17">
                <a:extLst>
                  <a:ext uri="{FF2B5EF4-FFF2-40B4-BE49-F238E27FC236}">
                    <a16:creationId xmlns:a16="http://schemas.microsoft.com/office/drawing/2014/main" id="{0D978343-AB7E-86C3-9421-3A1BB73B17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086" y="2526992"/>
                <a:ext cx="2541478" cy="115916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ttangolo 18">
            <a:extLst>
              <a:ext uri="{FF2B5EF4-FFF2-40B4-BE49-F238E27FC236}">
                <a16:creationId xmlns:a16="http://schemas.microsoft.com/office/drawing/2014/main" id="{23C6EDC1-6FB9-9991-8E7C-270AEEF9B619}"/>
              </a:ext>
            </a:extLst>
          </p:cNvPr>
          <p:cNvSpPr/>
          <p:nvPr/>
        </p:nvSpPr>
        <p:spPr>
          <a:xfrm>
            <a:off x="191086" y="2438678"/>
            <a:ext cx="2541478" cy="130195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Ovale 19">
            <a:extLst>
              <a:ext uri="{FF2B5EF4-FFF2-40B4-BE49-F238E27FC236}">
                <a16:creationId xmlns:a16="http://schemas.microsoft.com/office/drawing/2014/main" id="{61EBB2E4-AE3C-E3E4-54B9-A5E150F229EE}"/>
              </a:ext>
            </a:extLst>
          </p:cNvPr>
          <p:cNvSpPr/>
          <p:nvPr/>
        </p:nvSpPr>
        <p:spPr>
          <a:xfrm>
            <a:off x="1576276" y="2818171"/>
            <a:ext cx="174056" cy="254837"/>
          </a:xfrm>
          <a:prstGeom prst="ellipse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21" name="Ovale 20">
            <a:extLst>
              <a:ext uri="{FF2B5EF4-FFF2-40B4-BE49-F238E27FC236}">
                <a16:creationId xmlns:a16="http://schemas.microsoft.com/office/drawing/2014/main" id="{BECF32F6-E1C6-F5D6-038B-C5E2197B94F1}"/>
              </a:ext>
            </a:extLst>
          </p:cNvPr>
          <p:cNvSpPr/>
          <p:nvPr/>
        </p:nvSpPr>
        <p:spPr>
          <a:xfrm>
            <a:off x="1791102" y="2825607"/>
            <a:ext cx="152112" cy="244725"/>
          </a:xfrm>
          <a:prstGeom prst="ellipse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23" name="Ovale 22">
            <a:extLst>
              <a:ext uri="{FF2B5EF4-FFF2-40B4-BE49-F238E27FC236}">
                <a16:creationId xmlns:a16="http://schemas.microsoft.com/office/drawing/2014/main" id="{199C79D7-A4D7-DDD5-D724-52B41EED79FF}"/>
              </a:ext>
            </a:extLst>
          </p:cNvPr>
          <p:cNvSpPr/>
          <p:nvPr/>
        </p:nvSpPr>
        <p:spPr>
          <a:xfrm>
            <a:off x="1586165" y="2573760"/>
            <a:ext cx="214460" cy="197644"/>
          </a:xfrm>
          <a:prstGeom prst="ellipse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27" name="Ovale 26">
            <a:extLst>
              <a:ext uri="{FF2B5EF4-FFF2-40B4-BE49-F238E27FC236}">
                <a16:creationId xmlns:a16="http://schemas.microsoft.com/office/drawing/2014/main" id="{2BF6AD61-D0C8-BED9-934A-BD03F70505FA}"/>
              </a:ext>
            </a:extLst>
          </p:cNvPr>
          <p:cNvSpPr/>
          <p:nvPr/>
        </p:nvSpPr>
        <p:spPr>
          <a:xfrm>
            <a:off x="1755196" y="3415412"/>
            <a:ext cx="325344" cy="254837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28" name="Ovale 27">
            <a:extLst>
              <a:ext uri="{FF2B5EF4-FFF2-40B4-BE49-F238E27FC236}">
                <a16:creationId xmlns:a16="http://schemas.microsoft.com/office/drawing/2014/main" id="{56FF2845-FA91-1BFF-7945-C4C083645C30}"/>
              </a:ext>
            </a:extLst>
          </p:cNvPr>
          <p:cNvSpPr/>
          <p:nvPr/>
        </p:nvSpPr>
        <p:spPr>
          <a:xfrm>
            <a:off x="1181912" y="3070332"/>
            <a:ext cx="324394" cy="312130"/>
          </a:xfrm>
          <a:prstGeom prst="ellipse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32" name="Ovale 31">
            <a:extLst>
              <a:ext uri="{FF2B5EF4-FFF2-40B4-BE49-F238E27FC236}">
                <a16:creationId xmlns:a16="http://schemas.microsoft.com/office/drawing/2014/main" id="{CA165ADC-858B-98A1-19B4-80C1BD3C419E}"/>
              </a:ext>
            </a:extLst>
          </p:cNvPr>
          <p:cNvSpPr/>
          <p:nvPr/>
        </p:nvSpPr>
        <p:spPr>
          <a:xfrm>
            <a:off x="1865689" y="3070332"/>
            <a:ext cx="325344" cy="312413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71660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lemento grafico 5">
            <a:extLst>
              <a:ext uri="{FF2B5EF4-FFF2-40B4-BE49-F238E27FC236}">
                <a16:creationId xmlns:a16="http://schemas.microsoft.com/office/drawing/2014/main" id="{E11CB399-DF47-7327-BD7B-8D8B118290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02856" y="1936902"/>
            <a:ext cx="9287185" cy="4557600"/>
          </a:xfrm>
          <a:prstGeom prst="rect">
            <a:avLst/>
          </a:prstGeom>
        </p:spPr>
      </p:pic>
      <p:sp>
        <p:nvSpPr>
          <p:cNvPr id="4" name="Titolo 3">
            <a:extLst>
              <a:ext uri="{FF2B5EF4-FFF2-40B4-BE49-F238E27FC236}">
                <a16:creationId xmlns:a16="http://schemas.microsoft.com/office/drawing/2014/main" id="{0AAD8587-C739-941E-9188-48773DC2E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Selezione dei numeri di massa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Segnaposto contenuto 7">
                <a:extLst>
                  <a:ext uri="{FF2B5EF4-FFF2-40B4-BE49-F238E27FC236}">
                    <a16:creationId xmlns:a16="http://schemas.microsoft.com/office/drawing/2014/main" id="{B6CB0E4E-BFBA-A547-92CB-27FB783F86E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948530" y="1542560"/>
                <a:ext cx="3197796" cy="38390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ClrTx/>
                </a:pPr>
                <a:r>
                  <a:rPr lang="it-IT" dirty="0"/>
                  <a:t>Coppie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it-IT" dirty="0"/>
                  <a:t>–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1" i="1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</m:oMath>
                </a14:m>
                <a:endParaRPr lang="it-IT" dirty="0"/>
              </a:p>
            </p:txBody>
          </p:sp>
        </mc:Choice>
        <mc:Fallback>
          <p:sp>
            <p:nvSpPr>
              <p:cNvPr id="12" name="Segnaposto contenuto 7">
                <a:extLst>
                  <a:ext uri="{FF2B5EF4-FFF2-40B4-BE49-F238E27FC236}">
                    <a16:creationId xmlns:a16="http://schemas.microsoft.com/office/drawing/2014/main" id="{B6CB0E4E-BFBA-A547-92CB-27FB783F86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8530" y="1542560"/>
                <a:ext cx="3197796" cy="383903"/>
              </a:xfrm>
              <a:prstGeom prst="rect">
                <a:avLst/>
              </a:prstGeom>
              <a:blipFill>
                <a:blip r:embed="rId5"/>
                <a:stretch>
                  <a:fillRect t="-26984" b="-4127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egnaposto contenuto 7">
            <a:extLst>
              <a:ext uri="{FF2B5EF4-FFF2-40B4-BE49-F238E27FC236}">
                <a16:creationId xmlns:a16="http://schemas.microsoft.com/office/drawing/2014/main" id="{408D848F-F9AC-D477-1944-D62ECA3262E9}"/>
              </a:ext>
            </a:extLst>
          </p:cNvPr>
          <p:cNvSpPr txBox="1">
            <a:spLocks/>
          </p:cNvSpPr>
          <p:nvPr/>
        </p:nvSpPr>
        <p:spPr>
          <a:xfrm>
            <a:off x="191087" y="966513"/>
            <a:ext cx="11809827" cy="489490"/>
          </a:xfrm>
          <a:prstGeom prst="rect">
            <a:avLst/>
          </a:prstGeom>
          <a:ln w="28575"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ClrTx/>
            </a:pPr>
            <a:r>
              <a:rPr lang="it-IT" sz="2000" dirty="0"/>
              <a:t>Selezione delle occorrenze più significative </a:t>
            </a:r>
            <a:r>
              <a:rPr lang="it-IT" sz="2000" b="0" dirty="0"/>
              <a:t>per valutare la risoluzione in massa degli eventi ben ricostruiti.</a:t>
            </a:r>
            <a:endParaRPr lang="it-IT" sz="2000" b="0" i="1" dirty="0">
              <a:latin typeface="Cambria Math" panose="02040503050406030204" pitchFamily="18" charset="0"/>
            </a:endParaRPr>
          </a:p>
        </p:txBody>
      </p:sp>
      <p:sp>
        <p:nvSpPr>
          <p:cNvPr id="15" name="Segnaposto piè di pagina 4">
            <a:extLst>
              <a:ext uri="{FF2B5EF4-FFF2-40B4-BE49-F238E27FC236}">
                <a16:creationId xmlns:a16="http://schemas.microsoft.com/office/drawing/2014/main" id="{3E7E13BD-25DF-43AB-405A-79A75094B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1086" y="6492874"/>
            <a:ext cx="4114800" cy="365125"/>
          </a:xfrm>
        </p:spPr>
        <p:txBody>
          <a:bodyPr/>
          <a:lstStyle>
            <a:lvl1pPr algn="l">
              <a:defRPr sz="1200"/>
            </a:lvl1pPr>
          </a:lstStyle>
          <a:p>
            <a:r>
              <a:rPr lang="it-IT" dirty="0"/>
              <a:t>Alma Mater Studiorum - Università di Bologna</a:t>
            </a:r>
          </a:p>
        </p:txBody>
      </p:sp>
      <p:sp>
        <p:nvSpPr>
          <p:cNvPr id="16" name="Segnaposto numero diapositiva 5">
            <a:extLst>
              <a:ext uri="{FF2B5EF4-FFF2-40B4-BE49-F238E27FC236}">
                <a16:creationId xmlns:a16="http://schemas.microsoft.com/office/drawing/2014/main" id="{937A252F-1B80-0237-2CDA-69A3CBE80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7714" y="6492875"/>
            <a:ext cx="2743200" cy="365125"/>
          </a:xfrm>
        </p:spPr>
        <p:txBody>
          <a:bodyPr/>
          <a:lstStyle>
            <a:lvl1pPr>
              <a:defRPr sz="1200"/>
            </a:lvl1pPr>
          </a:lstStyle>
          <a:p>
            <a:fld id="{036934C1-F421-4101-B738-F0FF59A8FE63}" type="slidenum">
              <a:rPr lang="it-IT" smtClean="0"/>
              <a:pPr/>
              <a:t>23</a:t>
            </a:fld>
            <a:endParaRPr lang="it-IT" dirty="0"/>
          </a:p>
        </p:txBody>
      </p:sp>
      <p:grpSp>
        <p:nvGrpSpPr>
          <p:cNvPr id="26" name="Gruppo 25">
            <a:extLst>
              <a:ext uri="{FF2B5EF4-FFF2-40B4-BE49-F238E27FC236}">
                <a16:creationId xmlns:a16="http://schemas.microsoft.com/office/drawing/2014/main" id="{51DFB7A2-F23B-AD55-B439-CD6C3C6BA9F3}"/>
              </a:ext>
            </a:extLst>
          </p:cNvPr>
          <p:cNvGrpSpPr/>
          <p:nvPr/>
        </p:nvGrpSpPr>
        <p:grpSpPr>
          <a:xfrm>
            <a:off x="191086" y="4404374"/>
            <a:ext cx="2541478" cy="1688896"/>
            <a:chOff x="255997" y="2969779"/>
            <a:chExt cx="2541478" cy="1688896"/>
          </a:xfrm>
        </p:grpSpPr>
        <p:sp>
          <p:nvSpPr>
            <p:cNvPr id="22" name="Segnaposto contenuto 7">
              <a:extLst>
                <a:ext uri="{FF2B5EF4-FFF2-40B4-BE49-F238E27FC236}">
                  <a16:creationId xmlns:a16="http://schemas.microsoft.com/office/drawing/2014/main" id="{9AF5C767-BDD3-56C8-799D-D1CDE367864A}"/>
                </a:ext>
              </a:extLst>
            </p:cNvPr>
            <p:cNvSpPr txBox="1">
              <a:spLocks/>
            </p:cNvSpPr>
            <p:nvPr/>
          </p:nvSpPr>
          <p:spPr>
            <a:xfrm>
              <a:off x="255997" y="2969779"/>
              <a:ext cx="2541478" cy="666206"/>
            </a:xfrm>
            <a:prstGeom prst="rect">
              <a:avLst/>
            </a:prstGeom>
            <a:ln w="28575">
              <a:solidFill>
                <a:schemeClr val="accent4"/>
              </a:solidFill>
            </a:ln>
          </p:spPr>
          <p:txBody>
            <a:bodyPr vert="horz" lIns="91440" tIns="45720" rIns="91440" bIns="45720" rtlCol="0" anchor="ctr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Tx/>
              </a:pPr>
              <a:r>
                <a:rPr lang="it-IT" sz="2000" b="0" dirty="0"/>
                <a:t>Dalla lunghezza della traccia e dal TOF</a:t>
              </a:r>
            </a:p>
          </p:txBody>
        </p:sp>
        <p:sp>
          <p:nvSpPr>
            <p:cNvPr id="24" name="Segnaposto contenuto 7">
              <a:extLst>
                <a:ext uri="{FF2B5EF4-FFF2-40B4-BE49-F238E27FC236}">
                  <a16:creationId xmlns:a16="http://schemas.microsoft.com/office/drawing/2014/main" id="{9BF75D4A-7F17-9A8C-4E52-A9239DBCAA80}"/>
                </a:ext>
              </a:extLst>
            </p:cNvPr>
            <p:cNvSpPr txBox="1">
              <a:spLocks/>
            </p:cNvSpPr>
            <p:nvPr/>
          </p:nvSpPr>
          <p:spPr>
            <a:xfrm>
              <a:off x="255997" y="3732976"/>
              <a:ext cx="2541478" cy="414354"/>
            </a:xfrm>
            <a:prstGeom prst="rect">
              <a:avLst/>
            </a:prstGeom>
            <a:ln w="28575">
              <a:solidFill>
                <a:schemeClr val="accent6"/>
              </a:solidFill>
            </a:ln>
          </p:spPr>
          <p:txBody>
            <a:bodyPr vert="horz" lIns="91440" tIns="45720" rIns="91440" bIns="45720" rtlCol="0" anchor="ctr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Tx/>
              </a:pPr>
              <a:r>
                <a:rPr lang="it-IT" sz="2000" b="0" dirty="0"/>
                <a:t>Dalla tracking </a:t>
              </a:r>
              <a:r>
                <a:rPr lang="it-IT" sz="2000" b="0" dirty="0" err="1"/>
                <a:t>region</a:t>
              </a:r>
              <a:endParaRPr lang="it-IT" sz="2000" b="0" dirty="0"/>
            </a:p>
          </p:txBody>
        </p:sp>
        <p:sp>
          <p:nvSpPr>
            <p:cNvPr id="25" name="Segnaposto contenuto 7">
              <a:extLst>
                <a:ext uri="{FF2B5EF4-FFF2-40B4-BE49-F238E27FC236}">
                  <a16:creationId xmlns:a16="http://schemas.microsoft.com/office/drawing/2014/main" id="{E1AA6796-93E9-BCA1-A59C-5FC86687975D}"/>
                </a:ext>
              </a:extLst>
            </p:cNvPr>
            <p:cNvSpPr txBox="1">
              <a:spLocks/>
            </p:cNvSpPr>
            <p:nvPr/>
          </p:nvSpPr>
          <p:spPr>
            <a:xfrm>
              <a:off x="255998" y="4244322"/>
              <a:ext cx="2541477" cy="414353"/>
            </a:xfrm>
            <a:prstGeom prst="rect">
              <a:avLst/>
            </a:prstGeom>
            <a:ln w="28575">
              <a:solidFill>
                <a:schemeClr val="accent5"/>
              </a:solidFill>
            </a:ln>
          </p:spPr>
          <p:txBody>
            <a:bodyPr vert="horz" lIns="91440" tIns="45720" rIns="91440" bIns="45720" rtlCol="0" anchor="ctr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Tx/>
              </a:pPr>
              <a:r>
                <a:rPr lang="it-IT" sz="2000" b="0" dirty="0"/>
                <a:t>Dal Calorimetro</a:t>
              </a: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CasellaDiTesto 17">
                <a:extLst>
                  <a:ext uri="{FF2B5EF4-FFF2-40B4-BE49-F238E27FC236}">
                    <a16:creationId xmlns:a16="http://schemas.microsoft.com/office/drawing/2014/main" id="{7A295C7D-A4E5-6AD2-19D6-4EC48CE5D1C9}"/>
                  </a:ext>
                </a:extLst>
              </p:cNvPr>
              <p:cNvSpPr txBox="1"/>
              <p:nvPr/>
            </p:nvSpPr>
            <p:spPr>
              <a:xfrm>
                <a:off x="191086" y="2527267"/>
                <a:ext cx="2541478" cy="11339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it-IT" sz="16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num>
                        <m:den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𝑢</m:t>
                          </m:r>
                          <m:sSup>
                            <m:sSupPr>
                              <m:ctrlPr>
                                <a:rPr lang="it-IT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d>
                            <m:dPr>
                              <m:ctrlPr>
                                <a:rPr lang="it-IT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it-IT" sz="400" b="0" dirty="0"/>
              </a:p>
              <a:p>
                <a:pPr algn="just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it-IT" sz="16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it-IT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it-IT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it-IT" sz="1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𝑢</m:t>
                          </m:r>
                          <m:sSup>
                            <m:sSupPr>
                              <m:ctrlPr>
                                <a:rPr lang="it-IT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it-IT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it-IT" sz="1800" b="0" dirty="0"/>
              </a:p>
            </p:txBody>
          </p:sp>
        </mc:Choice>
        <mc:Fallback>
          <p:sp>
            <p:nvSpPr>
              <p:cNvPr id="18" name="CasellaDiTesto 17">
                <a:extLst>
                  <a:ext uri="{FF2B5EF4-FFF2-40B4-BE49-F238E27FC236}">
                    <a16:creationId xmlns:a16="http://schemas.microsoft.com/office/drawing/2014/main" id="{7A295C7D-A4E5-6AD2-19D6-4EC48CE5D1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086" y="2527267"/>
                <a:ext cx="2541478" cy="11339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ttangolo 18">
            <a:extLst>
              <a:ext uri="{FF2B5EF4-FFF2-40B4-BE49-F238E27FC236}">
                <a16:creationId xmlns:a16="http://schemas.microsoft.com/office/drawing/2014/main" id="{0708653C-8EAD-AB4E-8459-4A4F6A35621C}"/>
              </a:ext>
            </a:extLst>
          </p:cNvPr>
          <p:cNvSpPr/>
          <p:nvPr/>
        </p:nvSpPr>
        <p:spPr>
          <a:xfrm>
            <a:off x="191086" y="2438953"/>
            <a:ext cx="2541478" cy="130195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Ovale 19">
            <a:extLst>
              <a:ext uri="{FF2B5EF4-FFF2-40B4-BE49-F238E27FC236}">
                <a16:creationId xmlns:a16="http://schemas.microsoft.com/office/drawing/2014/main" id="{7934090A-CDF1-F018-1457-346C4A4F35A9}"/>
              </a:ext>
            </a:extLst>
          </p:cNvPr>
          <p:cNvSpPr/>
          <p:nvPr/>
        </p:nvSpPr>
        <p:spPr>
          <a:xfrm>
            <a:off x="1570116" y="2561900"/>
            <a:ext cx="278702" cy="254838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21" name="Ovale 20">
            <a:extLst>
              <a:ext uri="{FF2B5EF4-FFF2-40B4-BE49-F238E27FC236}">
                <a16:creationId xmlns:a16="http://schemas.microsoft.com/office/drawing/2014/main" id="{84DD5DCE-EFEE-8FCB-9B02-DAD72E0A4A63}"/>
              </a:ext>
            </a:extLst>
          </p:cNvPr>
          <p:cNvSpPr/>
          <p:nvPr/>
        </p:nvSpPr>
        <p:spPr>
          <a:xfrm>
            <a:off x="1608450" y="2857153"/>
            <a:ext cx="144324" cy="244725"/>
          </a:xfrm>
          <a:prstGeom prst="ellipse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23" name="Ovale 22">
            <a:extLst>
              <a:ext uri="{FF2B5EF4-FFF2-40B4-BE49-F238E27FC236}">
                <a16:creationId xmlns:a16="http://schemas.microsoft.com/office/drawing/2014/main" id="{77554FCF-9346-64A0-1887-14003E3E7531}"/>
              </a:ext>
            </a:extLst>
          </p:cNvPr>
          <p:cNvSpPr/>
          <p:nvPr/>
        </p:nvSpPr>
        <p:spPr>
          <a:xfrm>
            <a:off x="1759104" y="3388331"/>
            <a:ext cx="325344" cy="254837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27" name="Ovale 26">
            <a:extLst>
              <a:ext uri="{FF2B5EF4-FFF2-40B4-BE49-F238E27FC236}">
                <a16:creationId xmlns:a16="http://schemas.microsoft.com/office/drawing/2014/main" id="{A900B03D-0D06-7D81-8CC1-58ADF648844E}"/>
              </a:ext>
            </a:extLst>
          </p:cNvPr>
          <p:cNvSpPr/>
          <p:nvPr/>
        </p:nvSpPr>
        <p:spPr>
          <a:xfrm>
            <a:off x="1185820" y="3043251"/>
            <a:ext cx="324394" cy="312130"/>
          </a:xfrm>
          <a:prstGeom prst="ellipse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28" name="Ovale 27">
            <a:extLst>
              <a:ext uri="{FF2B5EF4-FFF2-40B4-BE49-F238E27FC236}">
                <a16:creationId xmlns:a16="http://schemas.microsoft.com/office/drawing/2014/main" id="{61D92A99-2836-7AF6-454B-4F3393197D27}"/>
              </a:ext>
            </a:extLst>
          </p:cNvPr>
          <p:cNvSpPr/>
          <p:nvPr/>
        </p:nvSpPr>
        <p:spPr>
          <a:xfrm>
            <a:off x="1869597" y="3043251"/>
            <a:ext cx="325344" cy="312413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02238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17EC83E-C9CB-21C7-F3DA-74215F573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Il caso del </a:t>
            </a:r>
            <a:r>
              <a:rPr lang="it-IT" baseline="30000" dirty="0"/>
              <a:t>8</a:t>
            </a:r>
            <a:r>
              <a:rPr lang="it-IT" dirty="0"/>
              <a:t>Be</a:t>
            </a:r>
          </a:p>
        </p:txBody>
      </p:sp>
      <p:pic>
        <p:nvPicPr>
          <p:cNvPr id="10" name="Elemento grafico 9">
            <a:extLst>
              <a:ext uri="{FF2B5EF4-FFF2-40B4-BE49-F238E27FC236}">
                <a16:creationId xmlns:a16="http://schemas.microsoft.com/office/drawing/2014/main" id="{176C1A5E-62F3-EE63-5840-D018426663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3295" y="1947216"/>
            <a:ext cx="11657430" cy="4456344"/>
          </a:xfrm>
          <a:prstGeom prst="rect">
            <a:avLst/>
          </a:prstGeom>
        </p:spPr>
      </p:pic>
      <p:sp>
        <p:nvSpPr>
          <p:cNvPr id="15" name="Segnaposto contenuto 7">
            <a:extLst>
              <a:ext uri="{FF2B5EF4-FFF2-40B4-BE49-F238E27FC236}">
                <a16:creationId xmlns:a16="http://schemas.microsoft.com/office/drawing/2014/main" id="{9C795AA3-CF51-65C9-175E-53A52FA65CB5}"/>
              </a:ext>
            </a:extLst>
          </p:cNvPr>
          <p:cNvSpPr txBox="1">
            <a:spLocks/>
          </p:cNvSpPr>
          <p:nvPr/>
        </p:nvSpPr>
        <p:spPr>
          <a:xfrm>
            <a:off x="473295" y="1011614"/>
            <a:ext cx="7665181" cy="773721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ClrTx/>
            </a:pPr>
            <a:r>
              <a:rPr lang="it-IT" b="0" dirty="0"/>
              <a:t>La selezione delle occorrenze significative consente di </a:t>
            </a:r>
            <a:r>
              <a:rPr lang="it-IT" dirty="0"/>
              <a:t>limitare artefatti della ricostruzione</a:t>
            </a:r>
            <a:r>
              <a:rPr lang="it-IT" b="0" dirty="0"/>
              <a:t>, come quello dell’</a:t>
            </a:r>
            <a:r>
              <a:rPr lang="it-IT" b="0" baseline="30000" dirty="0"/>
              <a:t>8</a:t>
            </a:r>
            <a:r>
              <a:rPr lang="it-IT" b="0" dirty="0"/>
              <a:t>Be.</a:t>
            </a:r>
            <a:endParaRPr lang="it-IT" b="0" i="1" dirty="0"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Segnaposto contenuto 7">
                <a:extLst>
                  <a:ext uri="{FF2B5EF4-FFF2-40B4-BE49-F238E27FC236}">
                    <a16:creationId xmlns:a16="http://schemas.microsoft.com/office/drawing/2014/main" id="{2EB06818-B9BF-EF0C-9B4A-735CAD3881A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257715" y="1011613"/>
                <a:ext cx="2172286" cy="773721"/>
              </a:xfrm>
              <a:prstGeom prst="rect">
                <a:avLst/>
              </a:prstGeom>
              <a:ln w="28575">
                <a:solidFill>
                  <a:srgbClr val="C00000"/>
                </a:solidFill>
              </a:ln>
            </p:spPr>
            <p:txBody>
              <a:bodyPr vert="horz" lIns="91440" tIns="45720" rIns="91440" bIns="45720" rtlCol="0" anchor="ctr">
                <a:no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ClrTx/>
                </a:pP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𝜏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≈</m:t>
                    </m:r>
                    <m:sSup>
                      <m:sSup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−16</m:t>
                        </m:r>
                      </m:sup>
                    </m:sSup>
                  </m:oMath>
                </a14:m>
                <a:r>
                  <a:rPr lang="it-IT" b="0" i="1" dirty="0">
                    <a:latin typeface="Cambria Math" panose="02040503050406030204" pitchFamily="18" charset="0"/>
                  </a:rPr>
                  <a:t> </a:t>
                </a:r>
                <a:r>
                  <a:rPr lang="it-IT" b="0" dirty="0">
                    <a:latin typeface="Cambria Math" panose="02040503050406030204" pitchFamily="18" charset="0"/>
                  </a:rPr>
                  <a:t>s</a:t>
                </a:r>
              </a:p>
            </p:txBody>
          </p:sp>
        </mc:Choice>
        <mc:Fallback>
          <p:sp>
            <p:nvSpPr>
              <p:cNvPr id="4" name="Segnaposto contenuto 7">
                <a:extLst>
                  <a:ext uri="{FF2B5EF4-FFF2-40B4-BE49-F238E27FC236}">
                    <a16:creationId xmlns:a16="http://schemas.microsoft.com/office/drawing/2014/main" id="{2EB06818-B9BF-EF0C-9B4A-735CAD3881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7715" y="1011613"/>
                <a:ext cx="2172286" cy="77372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28575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egnaposto piè di pagina 4">
            <a:extLst>
              <a:ext uri="{FF2B5EF4-FFF2-40B4-BE49-F238E27FC236}">
                <a16:creationId xmlns:a16="http://schemas.microsoft.com/office/drawing/2014/main" id="{CE36EF42-F76E-0779-AF58-73A5DE3290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1086" y="6492874"/>
            <a:ext cx="4114800" cy="365125"/>
          </a:xfrm>
        </p:spPr>
        <p:txBody>
          <a:bodyPr/>
          <a:lstStyle>
            <a:lvl1pPr algn="l">
              <a:defRPr sz="1200"/>
            </a:lvl1pPr>
          </a:lstStyle>
          <a:p>
            <a:r>
              <a:rPr lang="it-IT" dirty="0"/>
              <a:t>Alma Mater Studiorum - Università di Bologna</a:t>
            </a:r>
          </a:p>
        </p:txBody>
      </p:sp>
      <p:sp>
        <p:nvSpPr>
          <p:cNvPr id="5" name="Segnaposto numero diapositiva 5">
            <a:extLst>
              <a:ext uri="{FF2B5EF4-FFF2-40B4-BE49-F238E27FC236}">
                <a16:creationId xmlns:a16="http://schemas.microsoft.com/office/drawing/2014/main" id="{D5B7C52C-CFD3-9A54-C00B-7560C9EEF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7714" y="6492875"/>
            <a:ext cx="2743200" cy="365125"/>
          </a:xfrm>
        </p:spPr>
        <p:txBody>
          <a:bodyPr/>
          <a:lstStyle>
            <a:lvl1pPr>
              <a:defRPr sz="1200"/>
            </a:lvl1pPr>
          </a:lstStyle>
          <a:p>
            <a:fld id="{036934C1-F421-4101-B738-F0FF59A8FE63}" type="slidenum">
              <a:rPr lang="it-IT" smtClean="0"/>
              <a:pPr/>
              <a:t>24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3981667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lemento grafico 5">
            <a:extLst>
              <a:ext uri="{FF2B5EF4-FFF2-40B4-BE49-F238E27FC236}">
                <a16:creationId xmlns:a16="http://schemas.microsoft.com/office/drawing/2014/main" id="{75A11DDB-0320-A070-7206-5985B51EE1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442" y="1265052"/>
            <a:ext cx="8386484" cy="4847743"/>
          </a:xfrm>
          <a:prstGeom prst="rect">
            <a:avLst/>
          </a:prstGeom>
        </p:spPr>
      </p:pic>
      <p:sp>
        <p:nvSpPr>
          <p:cNvPr id="4" name="Titolo 3">
            <a:extLst>
              <a:ext uri="{FF2B5EF4-FFF2-40B4-BE49-F238E27FC236}">
                <a16:creationId xmlns:a16="http://schemas.microsoft.com/office/drawing/2014/main" id="{0AAD8587-C739-941E-9188-48773DC2E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Identificazione del numero di massa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Segnaposto contenuto 7">
                <a:extLst>
                  <a:ext uri="{FF2B5EF4-FFF2-40B4-BE49-F238E27FC236}">
                    <a16:creationId xmlns:a16="http://schemas.microsoft.com/office/drawing/2014/main" id="{EA60F5FB-AE17-A384-33E8-D46EB7DA672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660998" y="968933"/>
                <a:ext cx="3187516" cy="1381637"/>
              </a:xfrm>
              <a:prstGeom prst="rect">
                <a:avLst/>
              </a:prstGeom>
              <a:ln w="28575">
                <a:solidFill>
                  <a:srgbClr val="C00000"/>
                </a:solidFill>
              </a:ln>
            </p:spPr>
            <p:txBody>
              <a:bodyPr vert="horz" lIns="91440" tIns="45720" rIns="91440" bIns="45720" rtlCol="0" anchor="ctr">
                <a:norm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ClrTx/>
                </a:pPr>
                <a:r>
                  <a:rPr lang="it-IT" dirty="0"/>
                  <a:t>Obiettivo:</a:t>
                </a:r>
              </a:p>
              <a:p>
                <a:pPr algn="just">
                  <a:buClrTx/>
                </a:pPr>
                <a:endParaRPr lang="it-IT" sz="300" dirty="0"/>
              </a:p>
              <a:p>
                <a:pPr algn="just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  <m:d>
                            <m:d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num>
                        <m:den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den>
                      </m:f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it-IT" b="0" dirty="0"/>
              </a:p>
            </p:txBody>
          </p:sp>
        </mc:Choice>
        <mc:Fallback>
          <p:sp>
            <p:nvSpPr>
              <p:cNvPr id="2" name="Segnaposto contenuto 7">
                <a:extLst>
                  <a:ext uri="{FF2B5EF4-FFF2-40B4-BE49-F238E27FC236}">
                    <a16:creationId xmlns:a16="http://schemas.microsoft.com/office/drawing/2014/main" id="{EA60F5FB-AE17-A384-33E8-D46EB7DA67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0998" y="968933"/>
                <a:ext cx="3187516" cy="138163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28575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Segnaposto contenuto 7">
                <a:extLst>
                  <a:ext uri="{FF2B5EF4-FFF2-40B4-BE49-F238E27FC236}">
                    <a16:creationId xmlns:a16="http://schemas.microsoft.com/office/drawing/2014/main" id="{9559755F-2ECD-8B4B-B98F-1B4C19AF421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660998" y="2516502"/>
                <a:ext cx="3187516" cy="3976372"/>
              </a:xfrm>
              <a:prstGeom prst="rect">
                <a:avLst/>
              </a:prstGeom>
              <a:ln w="28575">
                <a:solidFill>
                  <a:srgbClr val="C00000"/>
                </a:solidFill>
              </a:ln>
            </p:spPr>
            <p:txBody>
              <a:bodyPr vert="horz" lIns="91440" tIns="45720" rIns="91440" bIns="45720" rtlCol="0" anchor="ctr">
                <a:no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>
                  <a:buClrTx/>
                </a:pPr>
                <a:r>
                  <a:rPr lang="it-IT" dirty="0"/>
                  <a:t>Risultati</a:t>
                </a:r>
                <a:r>
                  <a:rPr lang="it-IT" b="0" dirty="0"/>
                  <a:t>:</a:t>
                </a:r>
              </a:p>
              <a:p>
                <a:pPr marL="342900" indent="-342900" algn="just">
                  <a:buClrTx/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it-IT" b="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it-IT" b="0" dirty="0"/>
                  <a:t>: </a:t>
                </a:r>
                <a14:m>
                  <m:oMath xmlns:m="http://schemas.openxmlformats.org/officeDocument/2006/math">
                    <m:r>
                      <a:rPr lang="it-IT" b="0" i="1">
                        <a:latin typeface="Cambria Math" panose="02040503050406030204" pitchFamily="18" charset="0"/>
                      </a:rPr>
                      <m:t>2</m:t>
                    </m:r>
                    <m:r>
                      <a:rPr lang="it-IT" b="0" i="1">
                        <a:latin typeface="Cambria Math" panose="02040503050406030204" pitchFamily="18" charset="0"/>
                      </a:rPr>
                      <m:t>.0</m:t>
                    </m:r>
                    <m:r>
                      <m:rPr>
                        <m:nor/>
                      </m:rPr>
                      <a:rPr lang="it-IT" b="0" dirty="0"/>
                      <m:t>–</m:t>
                    </m:r>
                    <m:r>
                      <a:rPr lang="it-IT" b="0" i="1">
                        <a:latin typeface="Cambria Math" panose="02040503050406030204" pitchFamily="18" charset="0"/>
                      </a:rPr>
                      <m:t>3</m:t>
                    </m:r>
                    <m:r>
                      <a:rPr lang="it-IT" b="0" i="1">
                        <a:latin typeface="Cambria Math" panose="02040503050406030204" pitchFamily="18" charset="0"/>
                      </a:rPr>
                      <m:t>.5</m:t>
                    </m:r>
                    <m:r>
                      <a:rPr lang="it-IT" b="0" i="1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it-IT" b="0" i="1" dirty="0">
                  <a:latin typeface="Cambria Math" panose="02040503050406030204" pitchFamily="18" charset="0"/>
                </a:endParaRPr>
              </a:p>
              <a:p>
                <a:pPr marL="342900" indent="-342900" algn="just">
                  <a:buClrTx/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it-IT" b="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it-IT" b="0" dirty="0"/>
                  <a:t>: </a:t>
                </a:r>
                <a14:m>
                  <m:oMath xmlns:m="http://schemas.openxmlformats.org/officeDocument/2006/math">
                    <m:r>
                      <a:rPr lang="it-IT" b="0" i="1">
                        <a:latin typeface="Cambria Math" panose="02040503050406030204" pitchFamily="18" charset="0"/>
                      </a:rPr>
                      <m:t>1.3</m:t>
                    </m:r>
                    <m:r>
                      <m:rPr>
                        <m:nor/>
                      </m:rPr>
                      <a:rPr lang="it-IT" b="0" dirty="0"/>
                      <m:t>–</m:t>
                    </m:r>
                    <m:r>
                      <a:rPr lang="it-IT" b="0" i="1">
                        <a:latin typeface="Cambria Math" panose="02040503050406030204" pitchFamily="18" charset="0"/>
                      </a:rPr>
                      <m:t>4.2</m:t>
                    </m:r>
                    <m:r>
                      <a:rPr lang="it-IT" b="0" i="1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it-IT" b="0" dirty="0">
                  <a:latin typeface="Cambria Math" panose="02040503050406030204" pitchFamily="18" charset="0"/>
                </a:endParaRPr>
              </a:p>
              <a:p>
                <a:pPr marL="342900" indent="-342900" algn="just">
                  <a:buClrTx/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it-IT" b="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it-IT" b="0" dirty="0"/>
                  <a:t>: </a:t>
                </a:r>
                <a14:m>
                  <m:oMath xmlns:m="http://schemas.openxmlformats.org/officeDocument/2006/math">
                    <m:r>
                      <a:rPr lang="it-IT" b="0" i="1">
                        <a:latin typeface="Cambria Math" panose="02040503050406030204" pitchFamily="18" charset="0"/>
                      </a:rPr>
                      <m:t>≈6</m:t>
                    </m:r>
                    <m:r>
                      <a:rPr lang="it-IT" b="0" i="1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it-IT" b="0" dirty="0">
                  <a:latin typeface="Cambria Math" panose="02040503050406030204" pitchFamily="18" charset="0"/>
                </a:endParaRPr>
              </a:p>
              <a:p>
                <a:pPr marL="342900" indent="-342900" algn="just">
                  <a:buClrTx/>
                  <a:buFont typeface="Arial" panose="020B0604020202020204" pitchFamily="34" charset="0"/>
                  <a:buChar char="•"/>
                </a:pPr>
                <a:r>
                  <a:rPr lang="it-IT" b="0" dirty="0">
                    <a:latin typeface="Cambria Math" panose="02040503050406030204" pitchFamily="18" charset="0"/>
                  </a:rPr>
                  <a:t>Almeno una stima è compatibile entro la risoluzione con in numeri di massa attesi</a:t>
                </a:r>
              </a:p>
            </p:txBody>
          </p:sp>
        </mc:Choice>
        <mc:Fallback>
          <p:sp>
            <p:nvSpPr>
              <p:cNvPr id="10" name="Segnaposto contenuto 7">
                <a:extLst>
                  <a:ext uri="{FF2B5EF4-FFF2-40B4-BE49-F238E27FC236}">
                    <a16:creationId xmlns:a16="http://schemas.microsoft.com/office/drawing/2014/main" id="{9559755F-2ECD-8B4B-B98F-1B4C19AF42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0998" y="2516502"/>
                <a:ext cx="3187516" cy="3976372"/>
              </a:xfrm>
              <a:prstGeom prst="rect">
                <a:avLst/>
              </a:prstGeom>
              <a:blipFill>
                <a:blip r:embed="rId6"/>
                <a:stretch>
                  <a:fillRect l="-2652" r="-2273"/>
                </a:stretch>
              </a:blipFill>
              <a:ln w="28575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egnaposto piè di pagina 4">
            <a:extLst>
              <a:ext uri="{FF2B5EF4-FFF2-40B4-BE49-F238E27FC236}">
                <a16:creationId xmlns:a16="http://schemas.microsoft.com/office/drawing/2014/main" id="{2C101410-0BC0-3523-36A8-8DAE46441E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1086" y="6492874"/>
            <a:ext cx="4114800" cy="365125"/>
          </a:xfrm>
        </p:spPr>
        <p:txBody>
          <a:bodyPr/>
          <a:lstStyle>
            <a:lvl1pPr algn="l">
              <a:defRPr sz="1200"/>
            </a:lvl1pPr>
          </a:lstStyle>
          <a:p>
            <a:r>
              <a:rPr lang="it-IT" dirty="0"/>
              <a:t>Alma Mater Studiorum - Università di Bologna</a:t>
            </a:r>
          </a:p>
        </p:txBody>
      </p:sp>
      <p:sp>
        <p:nvSpPr>
          <p:cNvPr id="5" name="Segnaposto numero diapositiva 5">
            <a:extLst>
              <a:ext uri="{FF2B5EF4-FFF2-40B4-BE49-F238E27FC236}">
                <a16:creationId xmlns:a16="http://schemas.microsoft.com/office/drawing/2014/main" id="{771BEEE9-4DE1-785F-A8F0-00D19E5E7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7714" y="6492875"/>
            <a:ext cx="2743200" cy="365125"/>
          </a:xfrm>
        </p:spPr>
        <p:txBody>
          <a:bodyPr/>
          <a:lstStyle>
            <a:lvl1pPr>
              <a:defRPr sz="1200"/>
            </a:lvl1pPr>
          </a:lstStyle>
          <a:p>
            <a:fld id="{036934C1-F421-4101-B738-F0FF59A8FE63}" type="slidenum">
              <a:rPr lang="it-IT" smtClean="0"/>
              <a:pPr/>
              <a:t>25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3913364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952D5B7-F2D9-B82F-6BAA-9B3FA4218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Conclusioni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068D3707-39B7-86C4-1104-A9A280B285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084" y="928914"/>
            <a:ext cx="11809829" cy="2206172"/>
          </a:xfrm>
          <a:ln w="28575">
            <a:solidFill>
              <a:srgbClr val="C00000"/>
            </a:solidFill>
          </a:ln>
        </p:spPr>
        <p:txBody>
          <a:bodyPr anchor="ctr">
            <a:noAutofit/>
          </a:bodyPr>
          <a:lstStyle/>
          <a:p>
            <a:pPr algn="just"/>
            <a:r>
              <a:rPr lang="it-IT" sz="2100" b="1" dirty="0"/>
              <a:t>L’adroterapia</a:t>
            </a:r>
            <a:r>
              <a:rPr lang="it-IT" sz="2100" dirty="0"/>
              <a:t>, rispetto alla radioterapia convenzionale, massimizza i danni alle cellule tumorali e li minimizza in quelle sane</a:t>
            </a:r>
          </a:p>
          <a:p>
            <a:pPr algn="just"/>
            <a:r>
              <a:rPr lang="it-IT" sz="2100" dirty="0"/>
              <a:t>La </a:t>
            </a:r>
            <a:r>
              <a:rPr lang="it-IT" sz="2100" b="1" dirty="0"/>
              <a:t>frammentazione nucleare </a:t>
            </a:r>
            <a:r>
              <a:rPr lang="it-IT" sz="2100" dirty="0"/>
              <a:t>rappresenta una fonte di danni biologici non completamente conosciuta per le notevoli difficoltà nella rivelazione dei frammenti</a:t>
            </a:r>
          </a:p>
          <a:p>
            <a:pPr algn="just"/>
            <a:r>
              <a:rPr lang="it-IT" sz="2100" dirty="0"/>
              <a:t>Lo scopo principale dell’esperimento </a:t>
            </a:r>
            <a:r>
              <a:rPr lang="it-IT" sz="2100" b="1" dirty="0"/>
              <a:t>FOOT</a:t>
            </a:r>
            <a:r>
              <a:rPr lang="it-IT" sz="2100" dirty="0"/>
              <a:t> è misurare la sezione d’urto doppiamente differenziale dei frammenti del target e del proiettile</a:t>
            </a:r>
          </a:p>
        </p:txBody>
      </p:sp>
      <p:sp>
        <p:nvSpPr>
          <p:cNvPr id="4" name="Segnaposto piè di pagina 4">
            <a:extLst>
              <a:ext uri="{FF2B5EF4-FFF2-40B4-BE49-F238E27FC236}">
                <a16:creationId xmlns:a16="http://schemas.microsoft.com/office/drawing/2014/main" id="{37639B1A-0347-EF26-D8C1-016C7804C3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1086" y="6492874"/>
            <a:ext cx="4114800" cy="365125"/>
          </a:xfrm>
        </p:spPr>
        <p:txBody>
          <a:bodyPr/>
          <a:lstStyle>
            <a:lvl1pPr algn="l">
              <a:defRPr sz="1200"/>
            </a:lvl1pPr>
          </a:lstStyle>
          <a:p>
            <a:r>
              <a:rPr lang="it-IT" dirty="0"/>
              <a:t>Alma Mater Studiorum - Università di Bologna</a:t>
            </a:r>
          </a:p>
        </p:txBody>
      </p:sp>
      <p:sp>
        <p:nvSpPr>
          <p:cNvPr id="5" name="Segnaposto numero diapositiva 5">
            <a:extLst>
              <a:ext uri="{FF2B5EF4-FFF2-40B4-BE49-F238E27FC236}">
                <a16:creationId xmlns:a16="http://schemas.microsoft.com/office/drawing/2014/main" id="{4C8FA7D4-F5A7-840F-C295-9D694437BE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7714" y="6492875"/>
            <a:ext cx="2743200" cy="365125"/>
          </a:xfrm>
        </p:spPr>
        <p:txBody>
          <a:bodyPr/>
          <a:lstStyle>
            <a:lvl1pPr>
              <a:defRPr sz="1200"/>
            </a:lvl1pPr>
          </a:lstStyle>
          <a:p>
            <a:fld id="{036934C1-F421-4101-B738-F0FF59A8FE63}" type="slidenum">
              <a:rPr lang="it-IT" smtClean="0"/>
              <a:pPr/>
              <a:t>26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526892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952D5B7-F2D9-B82F-6BAA-9B3FA4218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Conclusioni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068D3707-39B7-86C4-1104-A9A280B285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084" y="928914"/>
            <a:ext cx="11809829" cy="2206172"/>
          </a:xfrm>
          <a:ln w="28575">
            <a:solidFill>
              <a:srgbClr val="C00000"/>
            </a:solidFill>
          </a:ln>
        </p:spPr>
        <p:txBody>
          <a:bodyPr anchor="ctr">
            <a:noAutofit/>
          </a:bodyPr>
          <a:lstStyle/>
          <a:p>
            <a:pPr algn="just"/>
            <a:r>
              <a:rPr lang="it-IT" sz="2100" b="1" dirty="0"/>
              <a:t>L’adroterapia</a:t>
            </a:r>
            <a:r>
              <a:rPr lang="it-IT" sz="2100" dirty="0"/>
              <a:t>, rispetto alla radioterapia convenzionale, massimizza i danni alle cellule tumorali e li minimizza in quelle sane</a:t>
            </a:r>
          </a:p>
          <a:p>
            <a:pPr algn="just"/>
            <a:r>
              <a:rPr lang="it-IT" sz="2100" dirty="0"/>
              <a:t>La </a:t>
            </a:r>
            <a:r>
              <a:rPr lang="it-IT" sz="2100" b="1" dirty="0"/>
              <a:t>frammentazione nucleare </a:t>
            </a:r>
            <a:r>
              <a:rPr lang="it-IT" sz="2100" dirty="0"/>
              <a:t>rappresenta una fonte di danni biologici non completamente conosciuta per le notevoli difficoltà nella rivelazione dei frammenti</a:t>
            </a:r>
          </a:p>
          <a:p>
            <a:pPr algn="just"/>
            <a:r>
              <a:rPr lang="it-IT" sz="2100" dirty="0"/>
              <a:t>Lo scopo principale dell’esperimento </a:t>
            </a:r>
            <a:r>
              <a:rPr lang="it-IT" sz="2100" b="1" dirty="0"/>
              <a:t>FOOT</a:t>
            </a:r>
            <a:r>
              <a:rPr lang="it-IT" sz="2100" dirty="0"/>
              <a:t> è misurare la sezione d’urto doppiamente differenziale dei frammenti del target e del proiettile</a:t>
            </a:r>
          </a:p>
        </p:txBody>
      </p:sp>
      <p:sp>
        <p:nvSpPr>
          <p:cNvPr id="4" name="Segnaposto piè di pagina 4">
            <a:extLst>
              <a:ext uri="{FF2B5EF4-FFF2-40B4-BE49-F238E27FC236}">
                <a16:creationId xmlns:a16="http://schemas.microsoft.com/office/drawing/2014/main" id="{37639B1A-0347-EF26-D8C1-016C7804C3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1086" y="6492874"/>
            <a:ext cx="4114800" cy="365125"/>
          </a:xfrm>
        </p:spPr>
        <p:txBody>
          <a:bodyPr/>
          <a:lstStyle>
            <a:lvl1pPr algn="l">
              <a:defRPr sz="1200"/>
            </a:lvl1pPr>
          </a:lstStyle>
          <a:p>
            <a:r>
              <a:rPr lang="it-IT" dirty="0"/>
              <a:t>Alma Mater Studiorum - Università di Bologna</a:t>
            </a:r>
          </a:p>
        </p:txBody>
      </p:sp>
      <p:sp>
        <p:nvSpPr>
          <p:cNvPr id="5" name="Segnaposto numero diapositiva 5">
            <a:extLst>
              <a:ext uri="{FF2B5EF4-FFF2-40B4-BE49-F238E27FC236}">
                <a16:creationId xmlns:a16="http://schemas.microsoft.com/office/drawing/2014/main" id="{4C8FA7D4-F5A7-840F-C295-9D694437BE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7714" y="6492875"/>
            <a:ext cx="2743200" cy="365125"/>
          </a:xfrm>
        </p:spPr>
        <p:txBody>
          <a:bodyPr/>
          <a:lstStyle>
            <a:lvl1pPr>
              <a:defRPr sz="1200"/>
            </a:lvl1pPr>
          </a:lstStyle>
          <a:p>
            <a:fld id="{036934C1-F421-4101-B738-F0FF59A8FE63}" type="slidenum">
              <a:rPr lang="it-IT" smtClean="0"/>
              <a:pPr/>
              <a:t>27</a:t>
            </a:fld>
            <a:endParaRPr lang="it-IT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Segnaposto testo 2">
                <a:extLst>
                  <a:ext uri="{FF2B5EF4-FFF2-40B4-BE49-F238E27FC236}">
                    <a16:creationId xmlns:a16="http://schemas.microsoft.com/office/drawing/2014/main" id="{8245E3B1-AC6D-B97D-7670-FD5939984BB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1083" y="3294743"/>
                <a:ext cx="11809829" cy="3198131"/>
              </a:xfrm>
              <a:prstGeom prst="rect">
                <a:avLst/>
              </a:prstGeom>
              <a:ln w="28575">
                <a:solidFill>
                  <a:srgbClr val="C00000"/>
                </a:solidFill>
              </a:ln>
            </p:spPr>
            <p:txBody>
              <a:bodyPr vert="horz" lIns="91440" tIns="45720" rIns="91440" bIns="45720" rtlCol="0" anchor="ctr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>
                  <a:buClrTx/>
                </a:pPr>
                <a:r>
                  <a:rPr lang="it-IT" sz="2100" dirty="0"/>
                  <a:t>Dalla </a:t>
                </a:r>
                <a:r>
                  <a:rPr lang="it-IT" sz="2100" b="1" dirty="0"/>
                  <a:t>simulazione Monte Carlo </a:t>
                </a:r>
                <a:r>
                  <a:rPr lang="it-IT" sz="2100" dirty="0"/>
                  <a:t>di un fascio di ioni </a:t>
                </a:r>
                <a:r>
                  <a:rPr lang="it-IT" sz="2100" baseline="30000" dirty="0"/>
                  <a:t>12</a:t>
                </a:r>
                <a:r>
                  <a:rPr lang="it-IT" sz="2100" dirty="0"/>
                  <a:t>C di energia cinetica 200 MeV/u che collide con un target di C spesso 5 mm e distante 29 cm dallo Start Counter, si evince che:</a:t>
                </a:r>
              </a:p>
              <a:p>
                <a:pPr algn="just">
                  <a:buClrTx/>
                </a:pPr>
                <a:r>
                  <a:rPr lang="it-IT" sz="2100" dirty="0"/>
                  <a:t>Il </a:t>
                </a:r>
                <a:r>
                  <a:rPr lang="it-IT" sz="2100" b="1" dirty="0"/>
                  <a:t>numero atomico </a:t>
                </a:r>
                <a14:m>
                  <m:oMath xmlns:m="http://schemas.openxmlformats.org/officeDocument/2006/math">
                    <m:r>
                      <a:rPr lang="it-IT" sz="2100" i="1" dirty="0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it-IT" sz="2100" dirty="0"/>
                  <a:t> dei frammenti riscostruiti è </a:t>
                </a:r>
                <a:r>
                  <a:rPr lang="it-IT" sz="2100" b="1" dirty="0"/>
                  <a:t>compatibile con i risultati attesi </a:t>
                </a:r>
                <a:r>
                  <a:rPr lang="it-IT" sz="2100" dirty="0"/>
                  <a:t>dalla simulazione</a:t>
                </a:r>
              </a:p>
              <a:p>
                <a:pPr algn="just">
                  <a:buClrTx/>
                </a:pPr>
                <a:r>
                  <a:rPr lang="it-IT" sz="2100" dirty="0"/>
                  <a:t>L’applicazione delle </a:t>
                </a:r>
                <a:r>
                  <a:rPr lang="it-IT" sz="2100" b="1" dirty="0"/>
                  <a:t>funzioni di taglio </a:t>
                </a:r>
                <a:r>
                  <a:rPr lang="it-IT" sz="2100" dirty="0"/>
                  <a:t>consente di:</a:t>
                </a:r>
              </a:p>
              <a:p>
                <a:pPr lvl="1" algn="just">
                  <a:spcBef>
                    <a:spcPts val="1000"/>
                  </a:spcBef>
                  <a:buClrTx/>
                </a:pPr>
                <a:r>
                  <a:rPr lang="it-IT" sz="2100" b="1" dirty="0"/>
                  <a:t>Selezionare le occorrenze significative </a:t>
                </a:r>
                <a:r>
                  <a:rPr lang="it-IT" sz="2100" dirty="0"/>
                  <a:t>e </a:t>
                </a:r>
                <a:r>
                  <a:rPr lang="it-IT" sz="2100" b="1" dirty="0"/>
                  <a:t>diminuire la dispersione </a:t>
                </a:r>
                <a:r>
                  <a:rPr lang="it-IT" sz="2100" dirty="0"/>
                  <a:t>degli istogrammi dovuta alla correlazione delle stime di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1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10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it-IT" sz="210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it-IT" sz="21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1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10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it-IT" sz="210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it-IT" sz="2100" dirty="0"/>
                  <a:t> 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1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10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it-IT" sz="210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it-IT" sz="2100" dirty="0"/>
              </a:p>
              <a:p>
                <a:pPr lvl="1" algn="just">
                  <a:spcBef>
                    <a:spcPts val="1000"/>
                  </a:spcBef>
                  <a:buClrTx/>
                </a:pPr>
                <a:r>
                  <a:rPr lang="it-IT" sz="2100" b="1" dirty="0"/>
                  <a:t>Limitare gli artefatti della ricostruzione</a:t>
                </a:r>
                <a:r>
                  <a:rPr lang="it-IT" sz="2100" dirty="0"/>
                  <a:t>, come nel caso del </a:t>
                </a:r>
                <a:r>
                  <a:rPr lang="it-IT" sz="2100" baseline="30000" dirty="0"/>
                  <a:t>8</a:t>
                </a:r>
                <a:r>
                  <a:rPr lang="it-IT" sz="2100" dirty="0"/>
                  <a:t>Be</a:t>
                </a:r>
              </a:p>
              <a:p>
                <a:pPr lvl="1" algn="just">
                  <a:spcBef>
                    <a:spcPts val="1000"/>
                  </a:spcBef>
                  <a:buClrTx/>
                </a:pPr>
                <a:r>
                  <a:rPr lang="it-IT" sz="2100" b="1" dirty="0"/>
                  <a:t>Stimare</a:t>
                </a:r>
                <a:r>
                  <a:rPr lang="it-IT" sz="21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1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10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it-IT" sz="210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it-IT" sz="21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1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10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it-IT" sz="210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it-IT" sz="2100" dirty="0"/>
                  <a:t> 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1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10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it-IT" sz="210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it-IT" sz="2100" dirty="0"/>
                  <a:t> verificando che almeno una delle stime è </a:t>
                </a:r>
                <a:r>
                  <a:rPr lang="it-IT" sz="2100" b="1" dirty="0"/>
                  <a:t>compatibile con la risoluzione attesa</a:t>
                </a:r>
              </a:p>
            </p:txBody>
          </p:sp>
        </mc:Choice>
        <mc:Fallback>
          <p:sp>
            <p:nvSpPr>
              <p:cNvPr id="6" name="Segnaposto testo 2">
                <a:extLst>
                  <a:ext uri="{FF2B5EF4-FFF2-40B4-BE49-F238E27FC236}">
                    <a16:creationId xmlns:a16="http://schemas.microsoft.com/office/drawing/2014/main" id="{8245E3B1-AC6D-B97D-7670-FD5939984B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083" y="3294743"/>
                <a:ext cx="11809829" cy="3198131"/>
              </a:xfrm>
              <a:prstGeom prst="rect">
                <a:avLst/>
              </a:prstGeom>
              <a:blipFill>
                <a:blip r:embed="rId2"/>
                <a:stretch>
                  <a:fillRect l="-412" r="-412" b="-755"/>
                </a:stretch>
              </a:blipFill>
              <a:ln w="28575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30449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>
            <a:extLst>
              <a:ext uri="{FF2B5EF4-FFF2-40B4-BE49-F238E27FC236}">
                <a16:creationId xmlns:a16="http://schemas.microsoft.com/office/drawing/2014/main" id="{F269A301-9A6A-CA6A-A871-CD0263D83B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45150"/>
            <a:ext cx="10515600" cy="767700"/>
          </a:xfrm>
        </p:spPr>
        <p:txBody>
          <a:bodyPr>
            <a:normAutofit/>
          </a:bodyPr>
          <a:lstStyle/>
          <a:p>
            <a:r>
              <a:rPr lang="it-IT" sz="4800" dirty="0"/>
              <a:t>Slides di backup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86D5478C-DDD6-A160-80D2-0A7B5CEEE8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Alma Mater Studiorum - Università di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1964136B-B43A-EDB0-61D6-188AEEFD09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6934C1-F421-4101-B738-F0FF59A8FE63}" type="slidenum">
              <a:rPr lang="it-IT" smtClean="0"/>
              <a:pPr/>
              <a:t>28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7938085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olo 1">
                <a:extLst>
                  <a:ext uri="{FF2B5EF4-FFF2-40B4-BE49-F238E27FC236}">
                    <a16:creationId xmlns:a16="http://schemas.microsoft.com/office/drawing/2014/main" id="{143CCAAD-BE28-B9EB-7F65-8895137142C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it-IT" dirty="0"/>
                  <a:t>Ricostruzione isotopica di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it-IT" b="1" i="1" dirty="0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endParaRPr lang="it-IT" dirty="0"/>
              </a:p>
            </p:txBody>
          </p:sp>
        </mc:Choice>
        <mc:Fallback xmlns="">
          <p:sp>
            <p:nvSpPr>
              <p:cNvPr id="2" name="Titolo 1">
                <a:extLst>
                  <a:ext uri="{FF2B5EF4-FFF2-40B4-BE49-F238E27FC236}">
                    <a16:creationId xmlns:a16="http://schemas.microsoft.com/office/drawing/2014/main" id="{143CCAAD-BE28-B9EB-7F65-8895137142C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t="-7937" b="-1825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egnaposto piè di pagina 4">
            <a:extLst>
              <a:ext uri="{FF2B5EF4-FFF2-40B4-BE49-F238E27FC236}">
                <a16:creationId xmlns:a16="http://schemas.microsoft.com/office/drawing/2014/main" id="{243F01C8-C57D-64E9-4A7F-13FA7B444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1086" y="6492874"/>
            <a:ext cx="4114800" cy="365125"/>
          </a:xfrm>
        </p:spPr>
        <p:txBody>
          <a:bodyPr/>
          <a:lstStyle>
            <a:lvl1pPr algn="l">
              <a:defRPr sz="1200"/>
            </a:lvl1pPr>
          </a:lstStyle>
          <a:p>
            <a:r>
              <a:rPr lang="it-IT" dirty="0"/>
              <a:t>Alma Mater Studiorum - Università di Bologna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D287BA5-BF5D-BC53-1CD4-B096857DC9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7714" y="6492875"/>
            <a:ext cx="2743200" cy="365125"/>
          </a:xfrm>
        </p:spPr>
        <p:txBody>
          <a:bodyPr/>
          <a:lstStyle>
            <a:lvl1pPr>
              <a:defRPr sz="1200"/>
            </a:lvl1pPr>
          </a:lstStyle>
          <a:p>
            <a:fld id="{036934C1-F421-4101-B738-F0FF59A8FE63}" type="slidenum">
              <a:rPr lang="it-IT" smtClean="0"/>
              <a:pPr/>
              <a:t>29</a:t>
            </a:fld>
            <a:endParaRPr lang="it-IT" dirty="0"/>
          </a:p>
        </p:txBody>
      </p:sp>
      <p:pic>
        <p:nvPicPr>
          <p:cNvPr id="8" name="Elemento grafico 7">
            <a:extLst>
              <a:ext uri="{FF2B5EF4-FFF2-40B4-BE49-F238E27FC236}">
                <a16:creationId xmlns:a16="http://schemas.microsoft.com/office/drawing/2014/main" id="{90DF7C4B-8485-D10C-2BF1-49566BE2C4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084" y="1255285"/>
            <a:ext cx="12090916" cy="4750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0806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F83DC3C-6E8E-4F15-60E7-2803F360D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67700"/>
          </a:xfrm>
        </p:spPr>
        <p:txBody>
          <a:bodyPr/>
          <a:lstStyle/>
          <a:p>
            <a:r>
              <a:rPr lang="it-IT" dirty="0"/>
              <a:t>Adroterapia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3D175C6-89F3-CDC2-5DB1-387FF80BDA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1799" y="1024676"/>
            <a:ext cx="6290440" cy="902843"/>
          </a:xfrm>
        </p:spPr>
        <p:txBody>
          <a:bodyPr>
            <a:normAutofit lnSpcReduction="10000"/>
          </a:bodyPr>
          <a:lstStyle/>
          <a:p>
            <a:pPr marL="0" indent="0" algn="just">
              <a:buNone/>
            </a:pPr>
            <a:r>
              <a:rPr lang="it-IT" sz="2000" dirty="0"/>
              <a:t>L’adroterapia sfrutta il rilascio di energia delle </a:t>
            </a:r>
            <a:r>
              <a:rPr lang="it-IT" sz="2000" b="1" dirty="0"/>
              <a:t>particelle adroniche </a:t>
            </a:r>
            <a:r>
              <a:rPr lang="it-IT" sz="2000" dirty="0"/>
              <a:t>(protoni, neutroni e ioni) nel corpo del paziente per arrecare danni al DNA delle cellule tumorali.</a:t>
            </a:r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279B3DF3-E639-D373-6F91-EE78ECE20E02}"/>
              </a:ext>
            </a:extLst>
          </p:cNvPr>
          <p:cNvSpPr txBox="1">
            <a:spLocks/>
          </p:cNvSpPr>
          <p:nvPr/>
        </p:nvSpPr>
        <p:spPr>
          <a:xfrm>
            <a:off x="551799" y="1947493"/>
            <a:ext cx="6290440" cy="261815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ClrTx/>
              <a:buFont typeface="Arial" panose="020B0604020202020204" pitchFamily="34" charset="0"/>
              <a:buNone/>
            </a:pPr>
            <a:r>
              <a:rPr lang="it-IT" sz="2000" dirty="0">
                <a:solidFill>
                  <a:schemeClr val="accent6"/>
                </a:solidFill>
              </a:rPr>
              <a:t>Vantaggi</a:t>
            </a:r>
            <a:r>
              <a:rPr lang="it-IT" sz="2000" dirty="0"/>
              <a:t> rispetto alla radioterapia convenzionale:</a:t>
            </a:r>
          </a:p>
          <a:p>
            <a:pPr algn="just">
              <a:buClrTx/>
            </a:pPr>
            <a:r>
              <a:rPr lang="it-IT" sz="2000" dirty="0"/>
              <a:t>Massimo rilascio di energia nel </a:t>
            </a:r>
            <a:r>
              <a:rPr lang="it-IT" sz="2000" b="1" dirty="0"/>
              <a:t>picco di Bragg</a:t>
            </a:r>
          </a:p>
          <a:p>
            <a:pPr algn="just">
              <a:buClrTx/>
            </a:pPr>
            <a:r>
              <a:rPr lang="it-IT" sz="2000" dirty="0"/>
              <a:t>Possibilità di fissare il punto di massimo rilascio modificando l’energia del fascio</a:t>
            </a:r>
          </a:p>
          <a:p>
            <a:pPr algn="just">
              <a:buClrTx/>
            </a:pPr>
            <a:r>
              <a:rPr lang="it-IT" sz="2000" dirty="0"/>
              <a:t>Ridurre l’energia assorbita dai tessuti sani</a:t>
            </a:r>
          </a:p>
          <a:p>
            <a:pPr marL="0" indent="0" algn="just">
              <a:buClrTx/>
              <a:buFont typeface="Arial" panose="020B0604020202020204" pitchFamily="34" charset="0"/>
              <a:buNone/>
            </a:pPr>
            <a:r>
              <a:rPr lang="it-IT" sz="2000" dirty="0">
                <a:solidFill>
                  <a:schemeClr val="accent2"/>
                </a:solidFill>
              </a:rPr>
              <a:t>Svantaggi</a:t>
            </a:r>
            <a:r>
              <a:rPr lang="it-IT" sz="2000" dirty="0"/>
              <a:t>:</a:t>
            </a:r>
          </a:p>
          <a:p>
            <a:pPr algn="just">
              <a:buClrTx/>
            </a:pPr>
            <a:r>
              <a:rPr lang="it-IT" sz="2000" dirty="0"/>
              <a:t>Costi</a:t>
            </a:r>
          </a:p>
          <a:p>
            <a:pPr algn="just">
              <a:buClrTx/>
            </a:pPr>
            <a:r>
              <a:rPr lang="it-IT" sz="2000" b="1" dirty="0"/>
              <a:t>Frammentazione nucleare </a:t>
            </a:r>
            <a:r>
              <a:rPr lang="it-IT" sz="2000" dirty="0"/>
              <a:t>del </a:t>
            </a:r>
            <a:r>
              <a:rPr lang="it-IT" sz="2000" b="1" dirty="0"/>
              <a:t>target</a:t>
            </a:r>
            <a:r>
              <a:rPr lang="it-IT" sz="2000" dirty="0"/>
              <a:t> e del </a:t>
            </a:r>
            <a:r>
              <a:rPr lang="it-IT" sz="2000" b="1" dirty="0"/>
              <a:t>proiettile</a:t>
            </a:r>
          </a:p>
          <a:p>
            <a:pPr algn="just">
              <a:buClrTx/>
            </a:pPr>
            <a:endParaRPr lang="it-IT" sz="2000" dirty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A4360D21-097C-06C5-42C1-B4D54A3F56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5775" y="4013172"/>
            <a:ext cx="4903801" cy="2227802"/>
          </a:xfrm>
          <a:prstGeom prst="rect">
            <a:avLst/>
          </a:prstGeom>
        </p:spPr>
      </p:pic>
      <p:pic>
        <p:nvPicPr>
          <p:cNvPr id="9" name="Immagine 8" descr="Dose totale in funzione della profondità per un fascio di C a 400 MeV/u in acqua. La diminuzione di energia del fascio primario (curva rossa) nel canale di ingresso è dovuta alla frammentazione che genera frammenti secondari (curva blu) il cui contributo è particolarmente evidente dopo il BP. I due contributi si sommano fornendo la dose totale (curva nera).&#10;">
            <a:extLst>
              <a:ext uri="{FF2B5EF4-FFF2-40B4-BE49-F238E27FC236}">
                <a16:creationId xmlns:a16="http://schemas.microsoft.com/office/drawing/2014/main" id="{CEB115B9-D503-70C2-62CD-6F4AF422B80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148"/>
          <a:stretch/>
        </p:blipFill>
        <p:spPr>
          <a:xfrm>
            <a:off x="7008909" y="997936"/>
            <a:ext cx="4757531" cy="2836674"/>
          </a:xfrm>
          <a:prstGeom prst="rect">
            <a:avLst/>
          </a:prstGeom>
        </p:spPr>
      </p:pic>
      <p:sp>
        <p:nvSpPr>
          <p:cNvPr id="11" name="Ovale 10">
            <a:extLst>
              <a:ext uri="{FF2B5EF4-FFF2-40B4-BE49-F238E27FC236}">
                <a16:creationId xmlns:a16="http://schemas.microsoft.com/office/drawing/2014/main" id="{5A25F91C-F133-2AF2-8CD8-77DB18FB974F}"/>
              </a:ext>
            </a:extLst>
          </p:cNvPr>
          <p:cNvSpPr/>
          <p:nvPr/>
        </p:nvSpPr>
        <p:spPr>
          <a:xfrm>
            <a:off x="10284539" y="2703642"/>
            <a:ext cx="1072056" cy="1130968"/>
          </a:xfrm>
          <a:prstGeom prst="ellipse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Ovale 11">
            <a:extLst>
              <a:ext uri="{FF2B5EF4-FFF2-40B4-BE49-F238E27FC236}">
                <a16:creationId xmlns:a16="http://schemas.microsoft.com/office/drawing/2014/main" id="{8A990610-38A8-13F9-0A19-61F69EE04140}"/>
              </a:ext>
            </a:extLst>
          </p:cNvPr>
          <p:cNvSpPr/>
          <p:nvPr/>
        </p:nvSpPr>
        <p:spPr>
          <a:xfrm>
            <a:off x="9941015" y="4565650"/>
            <a:ext cx="574586" cy="1106693"/>
          </a:xfrm>
          <a:prstGeom prst="ellipse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Segnaposto contenuto 2">
            <a:extLst>
              <a:ext uri="{FF2B5EF4-FFF2-40B4-BE49-F238E27FC236}">
                <a16:creationId xmlns:a16="http://schemas.microsoft.com/office/drawing/2014/main" id="{428BFFFD-FA88-61D5-D9B5-9782C8669FF0}"/>
              </a:ext>
            </a:extLst>
          </p:cNvPr>
          <p:cNvSpPr txBox="1">
            <a:spLocks/>
          </p:cNvSpPr>
          <p:nvPr/>
        </p:nvSpPr>
        <p:spPr>
          <a:xfrm>
            <a:off x="293782" y="3727018"/>
            <a:ext cx="6026648" cy="11309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ClrTx/>
              <a:buFont typeface="Arial" panose="020B0604020202020204" pitchFamily="34" charset="0"/>
              <a:buNone/>
            </a:pPr>
            <a:endParaRPr lang="it-IT" sz="2000" b="1" dirty="0"/>
          </a:p>
        </p:txBody>
      </p:sp>
      <p:sp>
        <p:nvSpPr>
          <p:cNvPr id="6" name="Segnaposto piè di pagina 4">
            <a:extLst>
              <a:ext uri="{FF2B5EF4-FFF2-40B4-BE49-F238E27FC236}">
                <a16:creationId xmlns:a16="http://schemas.microsoft.com/office/drawing/2014/main" id="{CC19BAFC-E791-357E-53C1-9415572E96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1086" y="6492874"/>
            <a:ext cx="4114800" cy="365125"/>
          </a:xfrm>
        </p:spPr>
        <p:txBody>
          <a:bodyPr/>
          <a:lstStyle>
            <a:lvl1pPr algn="l">
              <a:defRPr sz="1200"/>
            </a:lvl1pPr>
          </a:lstStyle>
          <a:p>
            <a:r>
              <a:rPr lang="it-IT" dirty="0"/>
              <a:t>Alma Mater Studiorum - Università di Bologna</a:t>
            </a:r>
          </a:p>
        </p:txBody>
      </p:sp>
      <p:sp>
        <p:nvSpPr>
          <p:cNvPr id="10" name="Segnaposto numero diapositiva 5">
            <a:extLst>
              <a:ext uri="{FF2B5EF4-FFF2-40B4-BE49-F238E27FC236}">
                <a16:creationId xmlns:a16="http://schemas.microsoft.com/office/drawing/2014/main" id="{7B9193D4-B47B-115D-4020-88EA6C755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7714" y="6492875"/>
            <a:ext cx="2743200" cy="365125"/>
          </a:xfrm>
        </p:spPr>
        <p:txBody>
          <a:bodyPr/>
          <a:lstStyle>
            <a:lvl1pPr>
              <a:defRPr sz="1200"/>
            </a:lvl1pPr>
          </a:lstStyle>
          <a:p>
            <a:fld id="{036934C1-F421-4101-B738-F0FF59A8FE63}" type="slidenum">
              <a:rPr lang="it-IT" smtClean="0"/>
              <a:pPr/>
              <a:t>3</a:t>
            </a:fld>
            <a:endParaRPr lang="it-IT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Segnaposto contenuto 2">
                <a:extLst>
                  <a:ext uri="{FF2B5EF4-FFF2-40B4-BE49-F238E27FC236}">
                    <a16:creationId xmlns:a16="http://schemas.microsoft.com/office/drawing/2014/main" id="{525C31FA-64C2-1C40-5968-560E023F677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1799" y="4800197"/>
                <a:ext cx="2855818" cy="1160973"/>
              </a:xfrm>
              <a:prstGeom prst="rect">
                <a:avLst/>
              </a:prstGeom>
              <a:ln w="28575">
                <a:solidFill>
                  <a:srgbClr val="C00000"/>
                </a:solidFill>
              </a:ln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just">
                  <a:buClrTx/>
                  <a:buFont typeface="Arial" panose="020B0604020202020204" pitchFamily="34" charset="0"/>
                  <a:buNone/>
                </a:pPr>
                <a:r>
                  <a:rPr lang="it-IT" sz="2000" b="1" dirty="0">
                    <a:solidFill>
                      <a:schemeClr val="tx1"/>
                    </a:solidFill>
                  </a:rPr>
                  <a:t>Frammenti del proiettile</a:t>
                </a:r>
                <a:r>
                  <a:rPr lang="it-IT" sz="2000" dirty="0">
                    <a:solidFill>
                      <a:schemeClr val="tx1"/>
                    </a:solidFill>
                  </a:rPr>
                  <a:t>:</a:t>
                </a:r>
              </a:p>
              <a:p>
                <a:pPr marL="0" indent="0" algn="just">
                  <a:buClrTx/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r>
                      <a:rPr lang="it-IT" sz="2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it-IT" sz="2000" dirty="0">
                    <a:solidFill>
                      <a:schemeClr val="tx1"/>
                    </a:solidFill>
                  </a:rPr>
                  <a:t> minore e a lungo raggio</a:t>
                </a:r>
              </a:p>
            </p:txBody>
          </p:sp>
        </mc:Choice>
        <mc:Fallback>
          <p:sp>
            <p:nvSpPr>
              <p:cNvPr id="13" name="Segnaposto contenuto 2">
                <a:extLst>
                  <a:ext uri="{FF2B5EF4-FFF2-40B4-BE49-F238E27FC236}">
                    <a16:creationId xmlns:a16="http://schemas.microsoft.com/office/drawing/2014/main" id="{525C31FA-64C2-1C40-5968-560E023F67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799" y="4800197"/>
                <a:ext cx="2855818" cy="1160973"/>
              </a:xfrm>
              <a:prstGeom prst="rect">
                <a:avLst/>
              </a:prstGeom>
              <a:blipFill>
                <a:blip r:embed="rId5"/>
                <a:stretch>
                  <a:fillRect l="-1903" t="-4082" r="-1480"/>
                </a:stretch>
              </a:blipFill>
              <a:ln w="28575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408008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Elemento grafico 9">
            <a:extLst>
              <a:ext uri="{FF2B5EF4-FFF2-40B4-BE49-F238E27FC236}">
                <a16:creationId xmlns:a16="http://schemas.microsoft.com/office/drawing/2014/main" id="{13E0E68B-980C-FD91-0ACC-8AF370AED6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080" y="1255285"/>
            <a:ext cx="12090918" cy="475000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olo 1">
                <a:extLst>
                  <a:ext uri="{FF2B5EF4-FFF2-40B4-BE49-F238E27FC236}">
                    <a16:creationId xmlns:a16="http://schemas.microsoft.com/office/drawing/2014/main" id="{143CCAAD-BE28-B9EB-7F65-8895137142C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it-IT" dirty="0"/>
                  <a:t>Ricostruzione isotopica di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it-IT" b="1" i="1" dirty="0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endParaRPr lang="it-IT" dirty="0"/>
              </a:p>
            </p:txBody>
          </p:sp>
        </mc:Choice>
        <mc:Fallback xmlns="">
          <p:sp>
            <p:nvSpPr>
              <p:cNvPr id="2" name="Titolo 1">
                <a:extLst>
                  <a:ext uri="{FF2B5EF4-FFF2-40B4-BE49-F238E27FC236}">
                    <a16:creationId xmlns:a16="http://schemas.microsoft.com/office/drawing/2014/main" id="{143CCAAD-BE28-B9EB-7F65-8895137142C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4"/>
                <a:stretch>
                  <a:fillRect t="-7937" b="-1825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egnaposto piè di pagina 4">
            <a:extLst>
              <a:ext uri="{FF2B5EF4-FFF2-40B4-BE49-F238E27FC236}">
                <a16:creationId xmlns:a16="http://schemas.microsoft.com/office/drawing/2014/main" id="{3C37F4E1-AD23-86C8-4693-0B7A4B2AC3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1086" y="6492874"/>
            <a:ext cx="4114800" cy="365125"/>
          </a:xfrm>
        </p:spPr>
        <p:txBody>
          <a:bodyPr/>
          <a:lstStyle>
            <a:lvl1pPr algn="l">
              <a:defRPr sz="1200"/>
            </a:lvl1pPr>
          </a:lstStyle>
          <a:p>
            <a:r>
              <a:rPr lang="it-IT" dirty="0"/>
              <a:t>Alma Mater Studiorum - Università di Bologna</a:t>
            </a:r>
          </a:p>
        </p:txBody>
      </p:sp>
      <p:sp>
        <p:nvSpPr>
          <p:cNvPr id="7" name="Segnaposto numero diapositiva 5">
            <a:extLst>
              <a:ext uri="{FF2B5EF4-FFF2-40B4-BE49-F238E27FC236}">
                <a16:creationId xmlns:a16="http://schemas.microsoft.com/office/drawing/2014/main" id="{052D0410-CBEC-5F61-3A18-A5AC531D97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7714" y="6492875"/>
            <a:ext cx="2743200" cy="365125"/>
          </a:xfrm>
        </p:spPr>
        <p:txBody>
          <a:bodyPr/>
          <a:lstStyle>
            <a:lvl1pPr>
              <a:defRPr sz="1200"/>
            </a:lvl1pPr>
          </a:lstStyle>
          <a:p>
            <a:fld id="{036934C1-F421-4101-B738-F0FF59A8FE63}" type="slidenum">
              <a:rPr lang="it-IT" smtClean="0"/>
              <a:pPr/>
              <a:t>30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0234264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Elemento grafico 9">
            <a:extLst>
              <a:ext uri="{FF2B5EF4-FFF2-40B4-BE49-F238E27FC236}">
                <a16:creationId xmlns:a16="http://schemas.microsoft.com/office/drawing/2014/main" id="{66F99495-3853-DD6F-BFDC-84AEBE0DFD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080" y="1255285"/>
            <a:ext cx="12090920" cy="475000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olo 1">
                <a:extLst>
                  <a:ext uri="{FF2B5EF4-FFF2-40B4-BE49-F238E27FC236}">
                    <a16:creationId xmlns:a16="http://schemas.microsoft.com/office/drawing/2014/main" id="{143CCAAD-BE28-B9EB-7F65-8895137142C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it-IT" dirty="0"/>
                  <a:t>Ricostruzione isotopica di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1" i="1" dirty="0" smtClean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it-IT" b="1" i="1" dirty="0" smtClean="0"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</m:oMath>
                </a14:m>
                <a:endParaRPr lang="it-IT" dirty="0"/>
              </a:p>
            </p:txBody>
          </p:sp>
        </mc:Choice>
        <mc:Fallback xmlns="">
          <p:sp>
            <p:nvSpPr>
              <p:cNvPr id="2" name="Titolo 1">
                <a:extLst>
                  <a:ext uri="{FF2B5EF4-FFF2-40B4-BE49-F238E27FC236}">
                    <a16:creationId xmlns:a16="http://schemas.microsoft.com/office/drawing/2014/main" id="{143CCAAD-BE28-B9EB-7F65-8895137142C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4"/>
                <a:stretch>
                  <a:fillRect t="-7937" b="-1825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egnaposto piè di pagina 4">
            <a:extLst>
              <a:ext uri="{FF2B5EF4-FFF2-40B4-BE49-F238E27FC236}">
                <a16:creationId xmlns:a16="http://schemas.microsoft.com/office/drawing/2014/main" id="{C7005754-F3A8-501C-2218-E522587616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1086" y="6492874"/>
            <a:ext cx="4114800" cy="365125"/>
          </a:xfrm>
        </p:spPr>
        <p:txBody>
          <a:bodyPr/>
          <a:lstStyle>
            <a:lvl1pPr algn="l">
              <a:defRPr sz="1200"/>
            </a:lvl1pPr>
          </a:lstStyle>
          <a:p>
            <a:r>
              <a:rPr lang="it-IT" dirty="0"/>
              <a:t>Alma Mater Studiorum - Università di Bologna</a:t>
            </a:r>
          </a:p>
        </p:txBody>
      </p:sp>
      <p:sp>
        <p:nvSpPr>
          <p:cNvPr id="7" name="Segnaposto numero diapositiva 5">
            <a:extLst>
              <a:ext uri="{FF2B5EF4-FFF2-40B4-BE49-F238E27FC236}">
                <a16:creationId xmlns:a16="http://schemas.microsoft.com/office/drawing/2014/main" id="{64628CC9-E993-3DEA-510D-0BEDC01AD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7714" y="6492875"/>
            <a:ext cx="2743200" cy="365125"/>
          </a:xfrm>
        </p:spPr>
        <p:txBody>
          <a:bodyPr/>
          <a:lstStyle>
            <a:lvl1pPr>
              <a:defRPr sz="1200"/>
            </a:lvl1pPr>
          </a:lstStyle>
          <a:p>
            <a:fld id="{036934C1-F421-4101-B738-F0FF59A8FE63}" type="slidenum">
              <a:rPr lang="it-IT" smtClean="0"/>
              <a:pPr/>
              <a:t>31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6191983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17EC83E-C9CB-21C7-F3DA-74215F573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Il caso del </a:t>
            </a:r>
            <a:r>
              <a:rPr lang="it-IT" baseline="30000" dirty="0"/>
              <a:t>8</a:t>
            </a:r>
            <a:r>
              <a:rPr lang="it-IT" dirty="0"/>
              <a:t>Be</a:t>
            </a:r>
          </a:p>
        </p:txBody>
      </p:sp>
      <p:sp>
        <p:nvSpPr>
          <p:cNvPr id="15" name="Segnaposto contenuto 7">
            <a:extLst>
              <a:ext uri="{FF2B5EF4-FFF2-40B4-BE49-F238E27FC236}">
                <a16:creationId xmlns:a16="http://schemas.microsoft.com/office/drawing/2014/main" id="{9C795AA3-CF51-65C9-175E-53A52FA65CB5}"/>
              </a:ext>
            </a:extLst>
          </p:cNvPr>
          <p:cNvSpPr txBox="1">
            <a:spLocks/>
          </p:cNvSpPr>
          <p:nvPr/>
        </p:nvSpPr>
        <p:spPr>
          <a:xfrm>
            <a:off x="196433" y="910317"/>
            <a:ext cx="11491926" cy="699361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ClrTx/>
            </a:pPr>
            <a:r>
              <a:rPr lang="it-IT" sz="1800" b="0" dirty="0"/>
              <a:t>La selezione delle occorrenze significative consente di limitare artefatti della ricostruzione, come quello del </a:t>
            </a:r>
            <a:r>
              <a:rPr lang="it-IT" sz="1800" b="0" baseline="30000" dirty="0"/>
              <a:t>8</a:t>
            </a:r>
            <a:r>
              <a:rPr lang="it-IT" sz="1800" b="0" dirty="0"/>
              <a:t>Be.</a:t>
            </a:r>
          </a:p>
          <a:p>
            <a:pPr algn="just">
              <a:buClrTx/>
            </a:pPr>
            <a:r>
              <a:rPr lang="it-IT" sz="1800" b="0" dirty="0"/>
              <a:t>Si consideri una </a:t>
            </a:r>
            <a:r>
              <a:rPr lang="it-IT" sz="1800" dirty="0"/>
              <a:t>frammentazione in aria </a:t>
            </a:r>
            <a:r>
              <a:rPr lang="it-IT" sz="1800" b="0" dirty="0"/>
              <a:t>di </a:t>
            </a:r>
            <a:r>
              <a:rPr lang="it-IT" sz="1800" b="0" baseline="30000" dirty="0"/>
              <a:t>12</a:t>
            </a:r>
            <a:r>
              <a:rPr lang="it-IT" sz="1800" b="0" dirty="0"/>
              <a:t>C in </a:t>
            </a:r>
            <a:r>
              <a:rPr lang="it-IT" sz="1800" b="0" baseline="30000" dirty="0"/>
              <a:t>8</a:t>
            </a:r>
            <a:r>
              <a:rPr lang="it-IT" sz="1800" b="0" dirty="0"/>
              <a:t>Be.</a:t>
            </a:r>
          </a:p>
        </p:txBody>
      </p:sp>
      <p:sp>
        <p:nvSpPr>
          <p:cNvPr id="3" name="Segnaposto piè di pagina 4">
            <a:extLst>
              <a:ext uri="{FF2B5EF4-FFF2-40B4-BE49-F238E27FC236}">
                <a16:creationId xmlns:a16="http://schemas.microsoft.com/office/drawing/2014/main" id="{668DE24F-DB78-4734-0C68-BF6CCBD36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1086" y="6492874"/>
            <a:ext cx="4114800" cy="365125"/>
          </a:xfrm>
        </p:spPr>
        <p:txBody>
          <a:bodyPr/>
          <a:lstStyle>
            <a:lvl1pPr algn="l">
              <a:defRPr sz="1200"/>
            </a:lvl1pPr>
          </a:lstStyle>
          <a:p>
            <a:r>
              <a:rPr lang="it-IT" dirty="0"/>
              <a:t>Alma Mater Studiorum - Università di Bologna</a:t>
            </a:r>
          </a:p>
        </p:txBody>
      </p:sp>
      <p:sp>
        <p:nvSpPr>
          <p:cNvPr id="4" name="Segnaposto numero diapositiva 5">
            <a:extLst>
              <a:ext uri="{FF2B5EF4-FFF2-40B4-BE49-F238E27FC236}">
                <a16:creationId xmlns:a16="http://schemas.microsoft.com/office/drawing/2014/main" id="{508DC3D2-B33B-FAEF-9C89-2D5E10032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7714" y="6492875"/>
            <a:ext cx="2743200" cy="365125"/>
          </a:xfrm>
        </p:spPr>
        <p:txBody>
          <a:bodyPr/>
          <a:lstStyle>
            <a:lvl1pPr>
              <a:defRPr sz="1200"/>
            </a:lvl1pPr>
          </a:lstStyle>
          <a:p>
            <a:fld id="{036934C1-F421-4101-B738-F0FF59A8FE63}" type="slidenum">
              <a:rPr lang="it-IT" smtClean="0"/>
              <a:pPr/>
              <a:t>32</a:t>
            </a:fld>
            <a:endParaRPr lang="it-IT"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E453999B-FCF3-B606-B084-21B19B425C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0537" y="1721744"/>
            <a:ext cx="5295901" cy="3084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Elemento grafico 16">
            <a:extLst>
              <a:ext uri="{FF2B5EF4-FFF2-40B4-BE49-F238E27FC236}">
                <a16:creationId xmlns:a16="http://schemas.microsoft.com/office/drawing/2014/main" id="{7F5E5BB2-4466-460F-62DF-E8737972C6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38487" y="2739434"/>
            <a:ext cx="1373290" cy="808390"/>
          </a:xfrm>
          <a:prstGeom prst="rect">
            <a:avLst/>
          </a:prstGeom>
        </p:spPr>
      </p:pic>
      <p:pic>
        <p:nvPicPr>
          <p:cNvPr id="18" name="Elemento grafico 17">
            <a:extLst>
              <a:ext uri="{FF2B5EF4-FFF2-40B4-BE49-F238E27FC236}">
                <a16:creationId xmlns:a16="http://schemas.microsoft.com/office/drawing/2014/main" id="{E0D56569-1609-97DC-2A21-3810DCCA97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55747" y="1725567"/>
            <a:ext cx="4988562" cy="2936528"/>
          </a:xfrm>
          <a:prstGeom prst="rect">
            <a:avLst/>
          </a:prstGeom>
        </p:spPr>
      </p:pic>
      <p:sp>
        <p:nvSpPr>
          <p:cNvPr id="20" name="Rettangolo 19">
            <a:extLst>
              <a:ext uri="{FF2B5EF4-FFF2-40B4-BE49-F238E27FC236}">
                <a16:creationId xmlns:a16="http://schemas.microsoft.com/office/drawing/2014/main" id="{90D5E395-9D83-88C0-808F-DADCF74687C5}"/>
              </a:ext>
            </a:extLst>
          </p:cNvPr>
          <p:cNvSpPr/>
          <p:nvPr/>
        </p:nvSpPr>
        <p:spPr>
          <a:xfrm>
            <a:off x="6899142" y="1675987"/>
            <a:ext cx="5101772" cy="300681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Rettangolo 20">
            <a:extLst>
              <a:ext uri="{FF2B5EF4-FFF2-40B4-BE49-F238E27FC236}">
                <a16:creationId xmlns:a16="http://schemas.microsoft.com/office/drawing/2014/main" id="{51478764-7EF5-79E0-24CA-E3ED0B597802}"/>
              </a:ext>
            </a:extLst>
          </p:cNvPr>
          <p:cNvSpPr/>
          <p:nvPr/>
        </p:nvSpPr>
        <p:spPr>
          <a:xfrm>
            <a:off x="3109458" y="2691809"/>
            <a:ext cx="1431348" cy="89149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23" name="Connettore diritto 22">
            <a:extLst>
              <a:ext uri="{FF2B5EF4-FFF2-40B4-BE49-F238E27FC236}">
                <a16:creationId xmlns:a16="http://schemas.microsoft.com/office/drawing/2014/main" id="{BE50F0FD-09E7-CABC-72E0-49F9D3186231}"/>
              </a:ext>
            </a:extLst>
          </p:cNvPr>
          <p:cNvCxnSpPr>
            <a:cxnSpLocks/>
          </p:cNvCxnSpPr>
          <p:nvPr/>
        </p:nvCxnSpPr>
        <p:spPr>
          <a:xfrm flipH="1">
            <a:off x="4540806" y="1675987"/>
            <a:ext cx="2358336" cy="1015822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Connettore diritto 24">
            <a:extLst>
              <a:ext uri="{FF2B5EF4-FFF2-40B4-BE49-F238E27FC236}">
                <a16:creationId xmlns:a16="http://schemas.microsoft.com/office/drawing/2014/main" id="{8555DD31-727F-7462-64A6-4FE548CA1387}"/>
              </a:ext>
            </a:extLst>
          </p:cNvPr>
          <p:cNvCxnSpPr>
            <a:cxnSpLocks/>
          </p:cNvCxnSpPr>
          <p:nvPr/>
        </p:nvCxnSpPr>
        <p:spPr>
          <a:xfrm flipH="1" flipV="1">
            <a:off x="4540806" y="3583304"/>
            <a:ext cx="2358336" cy="1099496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Connettore 2 29">
            <a:extLst>
              <a:ext uri="{FF2B5EF4-FFF2-40B4-BE49-F238E27FC236}">
                <a16:creationId xmlns:a16="http://schemas.microsoft.com/office/drawing/2014/main" id="{F5EC2E03-A51F-D514-59AD-3FD443BDE117}"/>
              </a:ext>
            </a:extLst>
          </p:cNvPr>
          <p:cNvCxnSpPr>
            <a:cxnSpLocks/>
            <a:endCxn id="32" idx="0"/>
          </p:cNvCxnSpPr>
          <p:nvPr/>
        </p:nvCxnSpPr>
        <p:spPr>
          <a:xfrm flipH="1">
            <a:off x="2179343" y="3870960"/>
            <a:ext cx="2413750" cy="1496367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2" name="Segnaposto contenuto 7">
                <a:extLst>
                  <a:ext uri="{FF2B5EF4-FFF2-40B4-BE49-F238E27FC236}">
                    <a16:creationId xmlns:a16="http://schemas.microsoft.com/office/drawing/2014/main" id="{3B9532CC-3BC1-C51E-C212-5D1D79AA1CB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65400" y="5367327"/>
                <a:ext cx="2827886" cy="1004898"/>
              </a:xfrm>
              <a:prstGeom prst="rect">
                <a:avLst/>
              </a:prstGeom>
              <a:ln w="28575">
                <a:solidFill>
                  <a:srgbClr val="C00000"/>
                </a:solidFill>
              </a:ln>
            </p:spPr>
            <p:txBody>
              <a:bodyPr vert="horz" lIns="91440" tIns="45720" rIns="91440" bIns="45720" rtlCol="0" anchor="t">
                <a:no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ClrTx/>
                </a:pPr>
                <a:r>
                  <a:rPr lang="it-IT" sz="2000" b="0" dirty="0"/>
                  <a:t>Misura della rigidità:</a:t>
                </a:r>
              </a:p>
              <a:p>
                <a:pPr algn="ctr">
                  <a:buClrTx/>
                </a:pPr>
                <a:endParaRPr lang="it-IT" sz="100" b="0" i="1" dirty="0">
                  <a:latin typeface="Cambria Math" panose="02040503050406030204" pitchFamily="18" charset="0"/>
                </a:endParaRPr>
              </a:p>
              <a:p>
                <a:pPr algn="just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num>
                        <m:den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den>
                      </m:f>
                    </m:oMath>
                  </m:oMathPara>
                </a14:m>
                <a:endParaRPr lang="it-IT" b="0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32" name="Segnaposto contenuto 7">
                <a:extLst>
                  <a:ext uri="{FF2B5EF4-FFF2-40B4-BE49-F238E27FC236}">
                    <a16:creationId xmlns:a16="http://schemas.microsoft.com/office/drawing/2014/main" id="{3B9532CC-3BC1-C51E-C212-5D1D79AA1C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400" y="5367327"/>
                <a:ext cx="2827886" cy="1004898"/>
              </a:xfrm>
              <a:prstGeom prst="rect">
                <a:avLst/>
              </a:prstGeom>
              <a:blipFill>
                <a:blip r:embed="rId5"/>
                <a:stretch>
                  <a:fillRect t="-4706" b="-588"/>
                </a:stretch>
              </a:blipFill>
              <a:ln w="28575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Connettore 2 35">
            <a:extLst>
              <a:ext uri="{FF2B5EF4-FFF2-40B4-BE49-F238E27FC236}">
                <a16:creationId xmlns:a16="http://schemas.microsoft.com/office/drawing/2014/main" id="{04114CDF-785D-67CC-8880-204F9339EA4A}"/>
              </a:ext>
            </a:extLst>
          </p:cNvPr>
          <p:cNvCxnSpPr>
            <a:cxnSpLocks/>
            <a:stCxn id="32" idx="3"/>
            <a:endCxn id="40" idx="1"/>
          </p:cNvCxnSpPr>
          <p:nvPr/>
        </p:nvCxnSpPr>
        <p:spPr>
          <a:xfrm>
            <a:off x="3593286" y="5869776"/>
            <a:ext cx="1088771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0" name="Segnaposto contenuto 7">
                <a:extLst>
                  <a:ext uri="{FF2B5EF4-FFF2-40B4-BE49-F238E27FC236}">
                    <a16:creationId xmlns:a16="http://schemas.microsoft.com/office/drawing/2014/main" id="{028B1B8B-4AFB-F328-84DE-5A72191777F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82057" y="5367327"/>
                <a:ext cx="2827886" cy="1004898"/>
              </a:xfrm>
              <a:prstGeom prst="rect">
                <a:avLst/>
              </a:prstGeom>
              <a:ln w="28575">
                <a:solidFill>
                  <a:srgbClr val="C00000"/>
                </a:solidFill>
              </a:ln>
            </p:spPr>
            <p:txBody>
              <a:bodyPr vert="horz" lIns="91440" tIns="45720" rIns="91440" bIns="45720" rtlCol="0" anchor="ctr">
                <a:no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ClrTx/>
                </a:pPr>
                <a:endParaRPr lang="it-IT" sz="100" b="0" i="1" dirty="0">
                  <a:latin typeface="Cambria Math" panose="02040503050406030204" pitchFamily="18" charset="0"/>
                </a:endParaRPr>
              </a:p>
              <a:p>
                <a:pPr algn="just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num>
                        <m:den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den>
                      </m:f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den>
                      </m:f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∝</m:t>
                      </m:r>
                      <m:f>
                        <m:f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it-IT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den>
                      </m:f>
                    </m:oMath>
                  </m:oMathPara>
                </a14:m>
                <a:endParaRPr lang="it-IT" b="0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40" name="Segnaposto contenuto 7">
                <a:extLst>
                  <a:ext uri="{FF2B5EF4-FFF2-40B4-BE49-F238E27FC236}">
                    <a16:creationId xmlns:a16="http://schemas.microsoft.com/office/drawing/2014/main" id="{028B1B8B-4AFB-F328-84DE-5A72191777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2057" y="5367327"/>
                <a:ext cx="2827886" cy="10048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28575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Connettore 2 40">
            <a:extLst>
              <a:ext uri="{FF2B5EF4-FFF2-40B4-BE49-F238E27FC236}">
                <a16:creationId xmlns:a16="http://schemas.microsoft.com/office/drawing/2014/main" id="{8F465AE5-5E4F-B8C9-52A8-509119D2D1E8}"/>
              </a:ext>
            </a:extLst>
          </p:cNvPr>
          <p:cNvCxnSpPr>
            <a:cxnSpLocks/>
            <a:stCxn id="40" idx="3"/>
            <a:endCxn id="42" idx="1"/>
          </p:cNvCxnSpPr>
          <p:nvPr/>
        </p:nvCxnSpPr>
        <p:spPr>
          <a:xfrm>
            <a:off x="7509943" y="5869776"/>
            <a:ext cx="2029800" cy="20519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2" name="Segnaposto contenuto 7">
                <a:extLst>
                  <a:ext uri="{FF2B5EF4-FFF2-40B4-BE49-F238E27FC236}">
                    <a16:creationId xmlns:a16="http://schemas.microsoft.com/office/drawing/2014/main" id="{1AAF6075-C6E8-D7E8-7189-E7D77DC0E28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539743" y="5387846"/>
                <a:ext cx="1914072" cy="1004898"/>
              </a:xfrm>
              <a:prstGeom prst="rect">
                <a:avLst/>
              </a:prstGeom>
              <a:ln w="28575">
                <a:solidFill>
                  <a:srgbClr val="C00000"/>
                </a:solidFill>
              </a:ln>
            </p:spPr>
            <p:txBody>
              <a:bodyPr vert="horz" lIns="91440" tIns="45720" rIns="91440" bIns="45720" rtlCol="0" anchor="ctr">
                <a:no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ClrTx/>
                </a:pPr>
                <a:endParaRPr lang="it-IT" sz="100" b="0" i="1" dirty="0">
                  <a:latin typeface="Cambria Math" panose="02040503050406030204" pitchFamily="18" charset="0"/>
                </a:endParaRPr>
              </a:p>
              <a:p>
                <a:pPr algn="just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0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it-IT" sz="2000" b="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∝</m:t>
                      </m:r>
                      <m:sSup>
                        <m:sSup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p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num>
                        <m:den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den>
                      </m:f>
                    </m:oMath>
                  </m:oMathPara>
                </a14:m>
                <a:endParaRPr lang="it-IT" b="0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42" name="Segnaposto contenuto 7">
                <a:extLst>
                  <a:ext uri="{FF2B5EF4-FFF2-40B4-BE49-F238E27FC236}">
                    <a16:creationId xmlns:a16="http://schemas.microsoft.com/office/drawing/2014/main" id="{1AAF6075-C6E8-D7E8-7189-E7D77DC0E2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9743" y="5387846"/>
                <a:ext cx="1914072" cy="100489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28575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7" name="CasellaDiTesto 56">
                <a:extLst>
                  <a:ext uri="{FF2B5EF4-FFF2-40B4-BE49-F238E27FC236}">
                    <a16:creationId xmlns:a16="http://schemas.microsoft.com/office/drawing/2014/main" id="{55696ED5-D47B-343F-BF89-7381A71C8C0B}"/>
                  </a:ext>
                </a:extLst>
              </p:cNvPr>
              <p:cNvSpPr txBox="1"/>
              <p:nvPr/>
            </p:nvSpPr>
            <p:spPr>
              <a:xfrm>
                <a:off x="7509943" y="5434135"/>
                <a:ext cx="2029800" cy="369332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it-IT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1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  <m:r>
                            <a:rPr lang="it-IT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p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it-IT" sz="1800" dirty="0"/>
              </a:p>
            </p:txBody>
          </p:sp>
        </mc:Choice>
        <mc:Fallback>
          <p:sp>
            <p:nvSpPr>
              <p:cNvPr id="57" name="CasellaDiTesto 56">
                <a:extLst>
                  <a:ext uri="{FF2B5EF4-FFF2-40B4-BE49-F238E27FC236}">
                    <a16:creationId xmlns:a16="http://schemas.microsoft.com/office/drawing/2014/main" id="{55696ED5-D47B-343F-BF89-7381A71C8C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9943" y="5434135"/>
                <a:ext cx="2029800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243133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17EC83E-C9CB-21C7-F3DA-74215F573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Il caso del </a:t>
            </a:r>
            <a:r>
              <a:rPr lang="it-IT" baseline="30000" dirty="0"/>
              <a:t>8</a:t>
            </a:r>
            <a:r>
              <a:rPr lang="it-IT" dirty="0"/>
              <a:t>Be</a:t>
            </a:r>
          </a:p>
        </p:txBody>
      </p:sp>
      <p:pic>
        <p:nvPicPr>
          <p:cNvPr id="10" name="Elemento grafico 9">
            <a:extLst>
              <a:ext uri="{FF2B5EF4-FFF2-40B4-BE49-F238E27FC236}">
                <a16:creationId xmlns:a16="http://schemas.microsoft.com/office/drawing/2014/main" id="{176C1A5E-62F3-EE63-5840-D018426663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66606" y="3759002"/>
            <a:ext cx="7151580" cy="2733872"/>
          </a:xfrm>
          <a:prstGeom prst="rect">
            <a:avLst/>
          </a:prstGeom>
        </p:spPr>
      </p:pic>
      <p:pic>
        <p:nvPicPr>
          <p:cNvPr id="12" name="Elemento grafico 11">
            <a:extLst>
              <a:ext uri="{FF2B5EF4-FFF2-40B4-BE49-F238E27FC236}">
                <a16:creationId xmlns:a16="http://schemas.microsoft.com/office/drawing/2014/main" id="{37E7AE60-8D49-92A4-2C86-00EDB82A7B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85565" y="1371704"/>
            <a:ext cx="5806440" cy="2219657"/>
          </a:xfrm>
          <a:prstGeom prst="rect">
            <a:avLst/>
          </a:prstGeom>
        </p:spPr>
      </p:pic>
      <p:pic>
        <p:nvPicPr>
          <p:cNvPr id="14" name="Elemento grafico 13">
            <a:extLst>
              <a:ext uri="{FF2B5EF4-FFF2-40B4-BE49-F238E27FC236}">
                <a16:creationId xmlns:a16="http://schemas.microsoft.com/office/drawing/2014/main" id="{112206D4-1B42-F2C6-16C3-59C4670650B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445" y="1371705"/>
            <a:ext cx="5806437" cy="2219656"/>
          </a:xfrm>
          <a:prstGeom prst="rect">
            <a:avLst/>
          </a:prstGeom>
        </p:spPr>
      </p:pic>
      <p:sp>
        <p:nvSpPr>
          <p:cNvPr id="3" name="Segnaposto piè di pagina 4">
            <a:extLst>
              <a:ext uri="{FF2B5EF4-FFF2-40B4-BE49-F238E27FC236}">
                <a16:creationId xmlns:a16="http://schemas.microsoft.com/office/drawing/2014/main" id="{668DE24F-DB78-4734-0C68-BF6CCBD36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1086" y="6492874"/>
            <a:ext cx="4114800" cy="365125"/>
          </a:xfrm>
        </p:spPr>
        <p:txBody>
          <a:bodyPr/>
          <a:lstStyle>
            <a:lvl1pPr algn="l">
              <a:defRPr sz="1200"/>
            </a:lvl1pPr>
          </a:lstStyle>
          <a:p>
            <a:r>
              <a:rPr lang="it-IT" dirty="0"/>
              <a:t>Alma Mater Studiorum - Università di Bologna</a:t>
            </a:r>
          </a:p>
        </p:txBody>
      </p:sp>
      <p:sp>
        <p:nvSpPr>
          <p:cNvPr id="4" name="Segnaposto numero diapositiva 5">
            <a:extLst>
              <a:ext uri="{FF2B5EF4-FFF2-40B4-BE49-F238E27FC236}">
                <a16:creationId xmlns:a16="http://schemas.microsoft.com/office/drawing/2014/main" id="{508DC3D2-B33B-FAEF-9C89-2D5E10032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7714" y="6492875"/>
            <a:ext cx="2743200" cy="365125"/>
          </a:xfrm>
        </p:spPr>
        <p:txBody>
          <a:bodyPr/>
          <a:lstStyle>
            <a:lvl1pPr>
              <a:defRPr sz="1200"/>
            </a:lvl1pPr>
          </a:lstStyle>
          <a:p>
            <a:fld id="{036934C1-F421-4101-B738-F0FF59A8FE63}" type="slidenum">
              <a:rPr lang="it-IT" smtClean="0"/>
              <a:pPr/>
              <a:t>33</a:t>
            </a:fld>
            <a:endParaRPr lang="it-IT" dirty="0"/>
          </a:p>
        </p:txBody>
      </p:sp>
      <p:sp>
        <p:nvSpPr>
          <p:cNvPr id="5" name="Segnaposto contenuto 7">
            <a:extLst>
              <a:ext uri="{FF2B5EF4-FFF2-40B4-BE49-F238E27FC236}">
                <a16:creationId xmlns:a16="http://schemas.microsoft.com/office/drawing/2014/main" id="{D323282B-5BD0-EAE1-63A7-A754317C9590}"/>
              </a:ext>
            </a:extLst>
          </p:cNvPr>
          <p:cNvSpPr txBox="1">
            <a:spLocks/>
          </p:cNvSpPr>
          <p:nvPr/>
        </p:nvSpPr>
        <p:spPr>
          <a:xfrm>
            <a:off x="196433" y="910317"/>
            <a:ext cx="11491926" cy="43080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ClrTx/>
            </a:pPr>
            <a:r>
              <a:rPr lang="it-IT" sz="1800" b="0" dirty="0"/>
              <a:t>La selezione delle occorrenze significative consente di limitare artefatti della ricostruzione, come quello del </a:t>
            </a:r>
            <a:r>
              <a:rPr lang="it-IT" sz="1800" b="0" baseline="30000" dirty="0"/>
              <a:t>8</a:t>
            </a:r>
            <a:r>
              <a:rPr lang="it-IT" sz="1800" b="0" dirty="0"/>
              <a:t>Be.</a:t>
            </a:r>
          </a:p>
        </p:txBody>
      </p:sp>
    </p:spTree>
    <p:extLst>
      <p:ext uri="{BB962C8B-B14F-4D97-AF65-F5344CB8AC3E}">
        <p14:creationId xmlns:p14="http://schemas.microsoft.com/office/powerpoint/2010/main" val="326765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F83DC3C-6E8E-4F15-60E7-2803F360D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67700"/>
          </a:xfrm>
        </p:spPr>
        <p:txBody>
          <a:bodyPr/>
          <a:lstStyle/>
          <a:p>
            <a:r>
              <a:rPr lang="it-IT" dirty="0"/>
              <a:t>Adroterapia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3D175C6-89F3-CDC2-5DB1-387FF80BDA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1799" y="1024676"/>
            <a:ext cx="6290440" cy="902843"/>
          </a:xfrm>
        </p:spPr>
        <p:txBody>
          <a:bodyPr>
            <a:normAutofit lnSpcReduction="10000"/>
          </a:bodyPr>
          <a:lstStyle/>
          <a:p>
            <a:pPr marL="0" indent="0" algn="just">
              <a:buNone/>
            </a:pPr>
            <a:r>
              <a:rPr lang="it-IT" sz="2000" dirty="0"/>
              <a:t>L’adroterapia sfrutta il rilascio di energia delle </a:t>
            </a:r>
            <a:r>
              <a:rPr lang="it-IT" sz="2000" b="1" dirty="0"/>
              <a:t>particelle adroniche </a:t>
            </a:r>
            <a:r>
              <a:rPr lang="it-IT" sz="2000" dirty="0"/>
              <a:t>(protoni, neutroni e ioni) nel corpo del paziente per arrecare danni al DNA delle cellule tumorali.</a:t>
            </a:r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279B3DF3-E639-D373-6F91-EE78ECE20E02}"/>
              </a:ext>
            </a:extLst>
          </p:cNvPr>
          <p:cNvSpPr txBox="1">
            <a:spLocks/>
          </p:cNvSpPr>
          <p:nvPr/>
        </p:nvSpPr>
        <p:spPr>
          <a:xfrm>
            <a:off x="551799" y="1947493"/>
            <a:ext cx="6290440" cy="261815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ClrTx/>
              <a:buFont typeface="Arial" panose="020B0604020202020204" pitchFamily="34" charset="0"/>
              <a:buNone/>
            </a:pPr>
            <a:r>
              <a:rPr lang="it-IT" sz="2000" dirty="0">
                <a:solidFill>
                  <a:schemeClr val="accent6"/>
                </a:solidFill>
              </a:rPr>
              <a:t>Vantaggi</a:t>
            </a:r>
            <a:r>
              <a:rPr lang="it-IT" sz="2000" dirty="0"/>
              <a:t> rispetto alla radioterapia convenzionale:</a:t>
            </a:r>
          </a:p>
          <a:p>
            <a:pPr algn="just">
              <a:buClrTx/>
            </a:pPr>
            <a:r>
              <a:rPr lang="it-IT" sz="2000" dirty="0"/>
              <a:t>Massimo rilascio di energia nel </a:t>
            </a:r>
            <a:r>
              <a:rPr lang="it-IT" sz="2000" b="1" dirty="0"/>
              <a:t>picco di Bragg</a:t>
            </a:r>
          </a:p>
          <a:p>
            <a:pPr algn="just">
              <a:buClrTx/>
            </a:pPr>
            <a:r>
              <a:rPr lang="it-IT" sz="2000" dirty="0"/>
              <a:t>Possibilità di fissare il punto di massimo rilascio modificando l’energia del fascio</a:t>
            </a:r>
          </a:p>
          <a:p>
            <a:pPr algn="just">
              <a:buClrTx/>
            </a:pPr>
            <a:r>
              <a:rPr lang="it-IT" sz="2000" dirty="0"/>
              <a:t>Ridurre l’energia assorbita dai tessuti sani</a:t>
            </a:r>
          </a:p>
          <a:p>
            <a:pPr marL="0" indent="0" algn="just">
              <a:buClrTx/>
              <a:buFont typeface="Arial" panose="020B0604020202020204" pitchFamily="34" charset="0"/>
              <a:buNone/>
            </a:pPr>
            <a:r>
              <a:rPr lang="it-IT" sz="2000" dirty="0">
                <a:solidFill>
                  <a:schemeClr val="accent2"/>
                </a:solidFill>
              </a:rPr>
              <a:t>Svantaggi</a:t>
            </a:r>
            <a:r>
              <a:rPr lang="it-IT" sz="2000" dirty="0"/>
              <a:t>:</a:t>
            </a:r>
          </a:p>
          <a:p>
            <a:pPr algn="just">
              <a:buClrTx/>
            </a:pPr>
            <a:r>
              <a:rPr lang="it-IT" sz="2000" dirty="0"/>
              <a:t>Costi</a:t>
            </a:r>
          </a:p>
          <a:p>
            <a:pPr algn="just">
              <a:buClrTx/>
            </a:pPr>
            <a:r>
              <a:rPr lang="it-IT" sz="2000" b="1" dirty="0"/>
              <a:t>Frammentazione nucleare </a:t>
            </a:r>
            <a:r>
              <a:rPr lang="it-IT" sz="2000" dirty="0"/>
              <a:t>del </a:t>
            </a:r>
            <a:r>
              <a:rPr lang="it-IT" sz="2000" b="1" dirty="0"/>
              <a:t>target</a:t>
            </a:r>
            <a:r>
              <a:rPr lang="it-IT" sz="2000" dirty="0"/>
              <a:t> e del </a:t>
            </a:r>
            <a:r>
              <a:rPr lang="it-IT" sz="2000" b="1" dirty="0"/>
              <a:t>proiettile</a:t>
            </a:r>
          </a:p>
          <a:p>
            <a:pPr algn="just">
              <a:buClrTx/>
            </a:pPr>
            <a:endParaRPr lang="it-IT" sz="2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Segnaposto contenuto 2">
                <a:extLst>
                  <a:ext uri="{FF2B5EF4-FFF2-40B4-BE49-F238E27FC236}">
                    <a16:creationId xmlns:a16="http://schemas.microsoft.com/office/drawing/2014/main" id="{63AB4D69-715E-D080-39BE-DB7EB4C19DF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1799" y="4800197"/>
                <a:ext cx="2855818" cy="1160973"/>
              </a:xfrm>
              <a:prstGeom prst="rect">
                <a:avLst/>
              </a:prstGeom>
              <a:ln w="28575">
                <a:solidFill>
                  <a:srgbClr val="C00000"/>
                </a:solidFill>
              </a:ln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just">
                  <a:buClrTx/>
                  <a:buFont typeface="Arial" panose="020B0604020202020204" pitchFamily="34" charset="0"/>
                  <a:buNone/>
                </a:pPr>
                <a:r>
                  <a:rPr lang="it-IT" sz="2000" b="1" dirty="0">
                    <a:solidFill>
                      <a:schemeClr val="tx1"/>
                    </a:solidFill>
                  </a:rPr>
                  <a:t>Frammenti del proiettile</a:t>
                </a:r>
                <a:r>
                  <a:rPr lang="it-IT" sz="2000" dirty="0">
                    <a:solidFill>
                      <a:schemeClr val="tx1"/>
                    </a:solidFill>
                  </a:rPr>
                  <a:t>:</a:t>
                </a:r>
              </a:p>
              <a:p>
                <a:pPr marL="0" indent="0" algn="just">
                  <a:buClrTx/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r>
                      <a:rPr lang="it-IT" sz="2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it-IT" sz="2000" dirty="0">
                    <a:solidFill>
                      <a:schemeClr val="tx1"/>
                    </a:solidFill>
                  </a:rPr>
                  <a:t> minore e a lungo raggio</a:t>
                </a:r>
              </a:p>
            </p:txBody>
          </p:sp>
        </mc:Choice>
        <mc:Fallback>
          <p:sp>
            <p:nvSpPr>
              <p:cNvPr id="10" name="Segnaposto contenuto 2">
                <a:extLst>
                  <a:ext uri="{FF2B5EF4-FFF2-40B4-BE49-F238E27FC236}">
                    <a16:creationId xmlns:a16="http://schemas.microsoft.com/office/drawing/2014/main" id="{63AB4D69-715E-D080-39BE-DB7EB4C19D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799" y="4800197"/>
                <a:ext cx="2855818" cy="1160973"/>
              </a:xfrm>
              <a:prstGeom prst="rect">
                <a:avLst/>
              </a:prstGeom>
              <a:blipFill>
                <a:blip r:embed="rId3"/>
                <a:stretch>
                  <a:fillRect l="-1903" t="-4082" r="-1480"/>
                </a:stretch>
              </a:blipFill>
              <a:ln w="28575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Segnaposto contenuto 2">
            <a:extLst>
              <a:ext uri="{FF2B5EF4-FFF2-40B4-BE49-F238E27FC236}">
                <a16:creationId xmlns:a16="http://schemas.microsoft.com/office/drawing/2014/main" id="{428BFFFD-FA88-61D5-D9B5-9782C8669FF0}"/>
              </a:ext>
            </a:extLst>
          </p:cNvPr>
          <p:cNvSpPr txBox="1">
            <a:spLocks/>
          </p:cNvSpPr>
          <p:nvPr/>
        </p:nvSpPr>
        <p:spPr>
          <a:xfrm>
            <a:off x="293782" y="3727018"/>
            <a:ext cx="6026648" cy="11309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ClrTx/>
              <a:buFont typeface="Arial" panose="020B0604020202020204" pitchFamily="34" charset="0"/>
              <a:buNone/>
            </a:pPr>
            <a:endParaRPr lang="it-IT" sz="2000" b="1" dirty="0"/>
          </a:p>
        </p:txBody>
      </p:sp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3705939D-A96B-7D5E-D3F0-FFDC57BF360C}"/>
              </a:ext>
            </a:extLst>
          </p:cNvPr>
          <p:cNvSpPr txBox="1">
            <a:spLocks/>
          </p:cNvSpPr>
          <p:nvPr/>
        </p:nvSpPr>
        <p:spPr>
          <a:xfrm>
            <a:off x="3565123" y="4805017"/>
            <a:ext cx="2855818" cy="1160973"/>
          </a:xfrm>
          <a:prstGeom prst="rect">
            <a:avLst/>
          </a:prstGeom>
          <a:ln w="28575">
            <a:solidFill>
              <a:srgbClr val="C00000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ClrTx/>
              <a:buFont typeface="Arial" panose="020B0604020202020204" pitchFamily="34" charset="0"/>
              <a:buNone/>
            </a:pPr>
            <a:r>
              <a:rPr lang="it-IT" sz="2000" b="1" dirty="0">
                <a:solidFill>
                  <a:schemeClr val="tx1"/>
                </a:solidFill>
              </a:rPr>
              <a:t>Frammenti del target</a:t>
            </a:r>
            <a:r>
              <a:rPr lang="it-IT" sz="2000" dirty="0">
                <a:solidFill>
                  <a:schemeClr val="tx1"/>
                </a:solidFill>
              </a:rPr>
              <a:t>:</a:t>
            </a:r>
          </a:p>
          <a:p>
            <a:pPr marL="0" indent="0" algn="just">
              <a:buClrTx/>
              <a:buFont typeface="Arial" panose="020B0604020202020204" pitchFamily="34" charset="0"/>
              <a:buNone/>
            </a:pPr>
            <a:r>
              <a:rPr lang="it-IT" sz="2000" dirty="0"/>
              <a:t>Bassa energia cinetica e a corto raggio</a:t>
            </a:r>
            <a:endParaRPr lang="it-IT" sz="2000" dirty="0">
              <a:solidFill>
                <a:schemeClr val="tx1"/>
              </a:solidFill>
            </a:endParaRPr>
          </a:p>
        </p:txBody>
      </p:sp>
      <p:sp>
        <p:nvSpPr>
          <p:cNvPr id="11" name="Segnaposto piè di pagina 4">
            <a:extLst>
              <a:ext uri="{FF2B5EF4-FFF2-40B4-BE49-F238E27FC236}">
                <a16:creationId xmlns:a16="http://schemas.microsoft.com/office/drawing/2014/main" id="{60CE8D67-D03F-10B0-3883-7935AD892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1086" y="6492874"/>
            <a:ext cx="4114800" cy="365125"/>
          </a:xfrm>
        </p:spPr>
        <p:txBody>
          <a:bodyPr/>
          <a:lstStyle>
            <a:lvl1pPr algn="l">
              <a:defRPr sz="1200"/>
            </a:lvl1pPr>
          </a:lstStyle>
          <a:p>
            <a:r>
              <a:rPr lang="it-IT" dirty="0"/>
              <a:t>Alma Mater Studiorum - Università di Bologna</a:t>
            </a:r>
          </a:p>
        </p:txBody>
      </p:sp>
      <p:sp>
        <p:nvSpPr>
          <p:cNvPr id="12" name="Segnaposto numero diapositiva 5">
            <a:extLst>
              <a:ext uri="{FF2B5EF4-FFF2-40B4-BE49-F238E27FC236}">
                <a16:creationId xmlns:a16="http://schemas.microsoft.com/office/drawing/2014/main" id="{2B79E9BC-5494-7B59-D95C-92F11C280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7714" y="6492875"/>
            <a:ext cx="2743200" cy="365125"/>
          </a:xfrm>
        </p:spPr>
        <p:txBody>
          <a:bodyPr/>
          <a:lstStyle>
            <a:lvl1pPr>
              <a:defRPr sz="1200"/>
            </a:lvl1pPr>
          </a:lstStyle>
          <a:p>
            <a:fld id="{036934C1-F421-4101-B738-F0FF59A8FE63}" type="slidenum">
              <a:rPr lang="it-IT" smtClean="0"/>
              <a:pPr/>
              <a:t>4</a:t>
            </a:fld>
            <a:endParaRPr lang="it-IT" dirty="0"/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8981C5A3-9AB8-9CCB-B392-F2FB5E998C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5775" y="4013172"/>
            <a:ext cx="4903801" cy="2227802"/>
          </a:xfrm>
          <a:prstGeom prst="rect">
            <a:avLst/>
          </a:prstGeom>
        </p:spPr>
      </p:pic>
      <p:pic>
        <p:nvPicPr>
          <p:cNvPr id="14" name="Immagine 13" descr="Dose totale in funzione della profondità per un fascio di C a 400 MeV/u in acqua. La diminuzione di energia del fascio primario (curva rossa) nel canale di ingresso è dovuta alla frammentazione che genera frammenti secondari (curva blu) il cui contributo è particolarmente evidente dopo il BP. I due contributi si sommano fornendo la dose totale (curva nera).&#10;">
            <a:extLst>
              <a:ext uri="{FF2B5EF4-FFF2-40B4-BE49-F238E27FC236}">
                <a16:creationId xmlns:a16="http://schemas.microsoft.com/office/drawing/2014/main" id="{2809BAED-FB84-198B-EE6B-D11AD25F71C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6148"/>
          <a:stretch/>
        </p:blipFill>
        <p:spPr>
          <a:xfrm>
            <a:off x="7008909" y="997936"/>
            <a:ext cx="4757531" cy="2836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3906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F83DC3C-6E8E-4F15-60E7-2803F360D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67700"/>
          </a:xfrm>
        </p:spPr>
        <p:txBody>
          <a:bodyPr/>
          <a:lstStyle/>
          <a:p>
            <a:r>
              <a:rPr lang="it-IT" dirty="0"/>
              <a:t>Esperimento</a:t>
            </a:r>
            <a:r>
              <a:rPr lang="en-US" dirty="0"/>
              <a:t> FOOT (FragmentatiOn Of Target)</a:t>
            </a:r>
          </a:p>
        </p:txBody>
      </p:sp>
      <p:pic>
        <p:nvPicPr>
          <p:cNvPr id="11" name="Elemento grafico 10" descr="Cinematica diretta">
            <a:extLst>
              <a:ext uri="{FF2B5EF4-FFF2-40B4-BE49-F238E27FC236}">
                <a16:creationId xmlns:a16="http://schemas.microsoft.com/office/drawing/2014/main" id="{6E929335-28B3-DF30-C725-4854E223FA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21643" y="1977803"/>
            <a:ext cx="5329117" cy="2180094"/>
          </a:xfrm>
          <a:prstGeom prst="rect">
            <a:avLst/>
          </a:prstGeom>
        </p:spPr>
      </p:pic>
      <p:pic>
        <p:nvPicPr>
          <p:cNvPr id="12" name="Elemento grafico 11" descr="Cinematica inversa">
            <a:extLst>
              <a:ext uri="{FF2B5EF4-FFF2-40B4-BE49-F238E27FC236}">
                <a16:creationId xmlns:a16="http://schemas.microsoft.com/office/drawing/2014/main" id="{00EB92CF-F8A0-87AB-4F5B-84925BBAB3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21643" y="4222362"/>
            <a:ext cx="5329117" cy="2180094"/>
          </a:xfrm>
          <a:prstGeom prst="rect">
            <a:avLst/>
          </a:prstGeom>
        </p:spPr>
      </p:pic>
      <p:sp>
        <p:nvSpPr>
          <p:cNvPr id="14" name="Segnaposto contenuto 2">
            <a:extLst>
              <a:ext uri="{FF2B5EF4-FFF2-40B4-BE49-F238E27FC236}">
                <a16:creationId xmlns:a16="http://schemas.microsoft.com/office/drawing/2014/main" id="{AA6C4B18-765A-A9EB-CED5-EC981DA63DCE}"/>
              </a:ext>
            </a:extLst>
          </p:cNvPr>
          <p:cNvSpPr txBox="1">
            <a:spLocks/>
          </p:cNvSpPr>
          <p:nvPr/>
        </p:nvSpPr>
        <p:spPr>
          <a:xfrm>
            <a:off x="8232528" y="3657688"/>
            <a:ext cx="2870199" cy="807540"/>
          </a:xfrm>
          <a:prstGeom prst="rect">
            <a:avLst/>
          </a:prstGeom>
          <a:ln w="28575">
            <a:solidFill>
              <a:srgbClr val="C00000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ClrTx/>
              <a:buNone/>
            </a:pPr>
            <a:r>
              <a:rPr lang="it-IT" sz="2000" b="1" dirty="0"/>
              <a:t>Applicazione delle trasformazioni di Lorentz</a:t>
            </a:r>
            <a:endParaRPr lang="it-IT" sz="2000" dirty="0"/>
          </a:p>
        </p:txBody>
      </p:sp>
      <p:pic>
        <p:nvPicPr>
          <p:cNvPr id="1030" name="Immagine 1029" descr="Esperimento FOOT">
            <a:extLst>
              <a:ext uri="{FF2B5EF4-FFF2-40B4-BE49-F238E27FC236}">
                <a16:creationId xmlns:a16="http://schemas.microsoft.com/office/drawing/2014/main" id="{7F252818-8754-1D3C-6647-F06BDFDF811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0126" y="864537"/>
            <a:ext cx="1209345" cy="107280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31" name="Segnaposto contenuto 2">
                <a:extLst>
                  <a:ext uri="{FF2B5EF4-FFF2-40B4-BE49-F238E27FC236}">
                    <a16:creationId xmlns:a16="http://schemas.microsoft.com/office/drawing/2014/main" id="{A47D78B7-8564-356C-F79C-5A75CFFDB9E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324231" y="1082735"/>
                <a:ext cx="10735994" cy="764190"/>
              </a:xfrm>
            </p:spPr>
            <p:txBody>
              <a:bodyPr>
                <a:noAutofit/>
              </a:bodyPr>
              <a:lstStyle/>
              <a:p>
                <a:pPr marL="0" indent="0" algn="just">
                  <a:buNone/>
                </a:pPr>
                <a:r>
                  <a:rPr lang="it-IT" sz="2100" b="1" dirty="0"/>
                  <a:t>Obiettivo</a:t>
                </a:r>
                <a:r>
                  <a:rPr lang="it-IT" sz="2100" dirty="0"/>
                  <a:t>: misurare le </a:t>
                </a:r>
                <a:r>
                  <a:rPr lang="it-IT" sz="2100" b="1" dirty="0"/>
                  <a:t>sezioni d’urto doppiamente differenziali </a:t>
                </a:r>
                <a:r>
                  <a:rPr lang="it-IT" sz="2100" dirty="0"/>
                  <a:t>dei processi di frammentazione </a:t>
                </a:r>
                <a:r>
                  <a:rPr lang="it-IT" sz="2200" dirty="0"/>
                  <a:t>nucleare per frammenti con </a:t>
                </a:r>
                <a14:m>
                  <m:oMath xmlns:m="http://schemas.openxmlformats.org/officeDocument/2006/math">
                    <m:r>
                      <a:rPr lang="it-IT" sz="2200" i="1" dirty="0" smtClean="0">
                        <a:latin typeface="Cambria Math" panose="02040503050406030204" pitchFamily="18" charset="0"/>
                      </a:rPr>
                      <m:t>2&lt;</m:t>
                    </m:r>
                    <m:r>
                      <a:rPr lang="it-IT" sz="2200" i="1" dirty="0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it-IT" sz="2200" i="1" dirty="0" smtClean="0">
                        <a:latin typeface="Cambria Math" panose="02040503050406030204" pitchFamily="18" charset="0"/>
                      </a:rPr>
                      <m:t>&lt;10</m:t>
                    </m:r>
                  </m:oMath>
                </a14:m>
                <a:r>
                  <a:rPr lang="it-IT" sz="2200" dirty="0"/>
                  <a:t> nel range energetico 100–800 MeV/u.</a:t>
                </a:r>
              </a:p>
            </p:txBody>
          </p:sp>
        </mc:Choice>
        <mc:Fallback>
          <p:sp>
            <p:nvSpPr>
              <p:cNvPr id="1031" name="Segnaposto contenuto 2">
                <a:extLst>
                  <a:ext uri="{FF2B5EF4-FFF2-40B4-BE49-F238E27FC236}">
                    <a16:creationId xmlns:a16="http://schemas.microsoft.com/office/drawing/2014/main" id="{A47D78B7-8564-356C-F79C-5A75CFFDB9E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24231" y="1082735"/>
                <a:ext cx="10735994" cy="764190"/>
              </a:xfrm>
              <a:blipFill>
                <a:blip r:embed="rId8"/>
                <a:stretch>
                  <a:fillRect l="-738" t="-9600" r="-681" b="-56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32" name="Freccia circolare a sinistra 1031">
            <a:extLst>
              <a:ext uri="{FF2B5EF4-FFF2-40B4-BE49-F238E27FC236}">
                <a16:creationId xmlns:a16="http://schemas.microsoft.com/office/drawing/2014/main" id="{D6BE7DEE-8019-DDE6-8B84-9173F5C6022A}"/>
              </a:ext>
            </a:extLst>
          </p:cNvPr>
          <p:cNvSpPr/>
          <p:nvPr/>
        </p:nvSpPr>
        <p:spPr>
          <a:xfrm flipV="1">
            <a:off x="6856650" y="2727959"/>
            <a:ext cx="1055538" cy="2666999"/>
          </a:xfrm>
          <a:prstGeom prst="curvedLeftArrow">
            <a:avLst>
              <a:gd name="adj1" fmla="val 22066"/>
              <a:gd name="adj2" fmla="val 50000"/>
              <a:gd name="adj3" fmla="val 25000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3" name="Segnaposto piè di pagina 4">
            <a:extLst>
              <a:ext uri="{FF2B5EF4-FFF2-40B4-BE49-F238E27FC236}">
                <a16:creationId xmlns:a16="http://schemas.microsoft.com/office/drawing/2014/main" id="{6F17C60D-809D-0760-8C03-26C01C1C74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1086" y="6492874"/>
            <a:ext cx="4114800" cy="365125"/>
          </a:xfrm>
        </p:spPr>
        <p:txBody>
          <a:bodyPr/>
          <a:lstStyle>
            <a:lvl1pPr algn="l">
              <a:defRPr sz="1200"/>
            </a:lvl1pPr>
          </a:lstStyle>
          <a:p>
            <a:r>
              <a:rPr lang="it-IT" dirty="0"/>
              <a:t>Alma Mater Studiorum - Università di Bologna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6EA9FEC-02BC-13A6-22A2-BE7AB4D612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7714" y="6492875"/>
            <a:ext cx="2743200" cy="365125"/>
          </a:xfrm>
        </p:spPr>
        <p:txBody>
          <a:bodyPr/>
          <a:lstStyle>
            <a:lvl1pPr>
              <a:defRPr sz="1200"/>
            </a:lvl1pPr>
          </a:lstStyle>
          <a:p>
            <a:fld id="{036934C1-F421-4101-B738-F0FF59A8FE63}" type="slidenum">
              <a:rPr lang="it-IT" smtClean="0"/>
              <a:pPr/>
              <a:t>5</a:t>
            </a:fld>
            <a:endParaRPr lang="it-IT" dirty="0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72134B02-3585-84B9-406E-8FA059CF0801}"/>
              </a:ext>
            </a:extLst>
          </p:cNvPr>
          <p:cNvSpPr/>
          <p:nvPr/>
        </p:nvSpPr>
        <p:spPr>
          <a:xfrm>
            <a:off x="1321643" y="1920859"/>
            <a:ext cx="5329117" cy="218009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EDE10289-27DB-D4AE-60F8-21A7D9931F15}"/>
              </a:ext>
            </a:extLst>
          </p:cNvPr>
          <p:cNvSpPr/>
          <p:nvPr/>
        </p:nvSpPr>
        <p:spPr>
          <a:xfrm>
            <a:off x="1321642" y="4206867"/>
            <a:ext cx="5329117" cy="218009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673649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F917BCE-B2C5-E8CF-7EFB-E0DB7944D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Apparato sperimentale di FOOT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Segnaposto contenuto 6">
                <a:extLst>
                  <a:ext uri="{FF2B5EF4-FFF2-40B4-BE49-F238E27FC236}">
                    <a16:creationId xmlns:a16="http://schemas.microsoft.com/office/drawing/2014/main" id="{BB07C863-E731-880E-1148-37C6E526042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69688" y="1054797"/>
                <a:ext cx="5042338" cy="236012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it-IT" sz="2400" b="1" dirty="0"/>
                  <a:t>Setup elettronico</a:t>
                </a:r>
                <a:r>
                  <a:rPr lang="it-IT" sz="2000" dirty="0"/>
                  <a:t>:</a:t>
                </a:r>
              </a:p>
              <a:p>
                <a:r>
                  <a:rPr lang="it-IT" sz="2000" dirty="0"/>
                  <a:t>Trasportabilità in vari centri adroterapici</a:t>
                </a:r>
              </a:p>
              <a:p>
                <a:r>
                  <a:rPr lang="it-IT" sz="2000" dirty="0"/>
                  <a:t>Ridondanza</a:t>
                </a:r>
              </a:p>
              <a:p>
                <a:r>
                  <a:rPr lang="it-IT" sz="2000" dirty="0"/>
                  <a:t>Accettanza angolare di </a:t>
                </a:r>
                <a14:m>
                  <m:oMath xmlns:m="http://schemas.openxmlformats.org/officeDocument/2006/math">
                    <m:r>
                      <a:rPr lang="it-IT" sz="2000" b="0" i="1" smtClean="0">
                        <a:latin typeface="Cambria Math" panose="02040503050406030204" pitchFamily="18" charset="0"/>
                      </a:rPr>
                      <m:t>±10°</m:t>
                    </m:r>
                  </m:oMath>
                </a14:m>
                <a:r>
                  <a:rPr lang="it-IT" sz="2000" dirty="0"/>
                  <a:t> per frammenti pesanti</a:t>
                </a:r>
              </a:p>
              <a:p>
                <a:endParaRPr lang="it-IT" sz="2000" dirty="0"/>
              </a:p>
              <a:p>
                <a:endParaRPr lang="it-IT" sz="2000" dirty="0"/>
              </a:p>
              <a:p>
                <a:endParaRPr lang="it-IT" sz="2000" dirty="0"/>
              </a:p>
            </p:txBody>
          </p:sp>
        </mc:Choice>
        <mc:Fallback>
          <p:sp>
            <p:nvSpPr>
              <p:cNvPr id="7" name="Segnaposto contenuto 6">
                <a:extLst>
                  <a:ext uri="{FF2B5EF4-FFF2-40B4-BE49-F238E27FC236}">
                    <a16:creationId xmlns:a16="http://schemas.microsoft.com/office/drawing/2014/main" id="{BB07C863-E731-880E-1148-37C6E526042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69688" y="1054797"/>
                <a:ext cx="5042338" cy="2360127"/>
              </a:xfrm>
              <a:blipFill>
                <a:blip r:embed="rId3"/>
                <a:stretch>
                  <a:fillRect l="-1812" t="-361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2">
            <a:extLst>
              <a:ext uri="{FF2B5EF4-FFF2-40B4-BE49-F238E27FC236}">
                <a16:creationId xmlns:a16="http://schemas.microsoft.com/office/drawing/2014/main" id="{39BAC7E5-1DB2-366A-1DD0-3C46055C86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6494" y="3238084"/>
            <a:ext cx="5125532" cy="2984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Elemento grafico 5">
            <a:extLst>
              <a:ext uri="{FF2B5EF4-FFF2-40B4-BE49-F238E27FC236}">
                <a16:creationId xmlns:a16="http://schemas.microsoft.com/office/drawing/2014/main" id="{D8B36B53-A4AE-5029-C062-7E5E87C188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115524" y="3238084"/>
            <a:ext cx="5501809" cy="309537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1" name="Segnaposto contenuto 6">
                <a:extLst>
                  <a:ext uri="{FF2B5EF4-FFF2-40B4-BE49-F238E27FC236}">
                    <a16:creationId xmlns:a16="http://schemas.microsoft.com/office/drawing/2014/main" id="{3CE93913-1381-B6B6-56BB-5835A41E0B0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567289" y="1068873"/>
                <a:ext cx="5042338" cy="236012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ClrTx/>
                  <a:buFont typeface="Arial" panose="020B0604020202020204" pitchFamily="34" charset="0"/>
                  <a:buNone/>
                </a:pPr>
                <a:r>
                  <a:rPr lang="it-IT" sz="2400" b="1" dirty="0"/>
                  <a:t>Camera a emulsione</a:t>
                </a:r>
                <a:r>
                  <a:rPr lang="it-IT" sz="2000" dirty="0"/>
                  <a:t>:</a:t>
                </a:r>
              </a:p>
              <a:p>
                <a:r>
                  <a:rPr lang="it-IT" sz="2000" dirty="0"/>
                  <a:t>Accettanza angolare di </a:t>
                </a:r>
                <a14:m>
                  <m:oMath xmlns:m="http://schemas.openxmlformats.org/officeDocument/2006/math">
                    <m:r>
                      <a:rPr lang="it-IT" sz="2000" b="0" i="1" smtClean="0">
                        <a:latin typeface="Cambria Math" panose="02040503050406030204" pitchFamily="18" charset="0"/>
                      </a:rPr>
                      <m:t>50°</m:t>
                    </m:r>
                  </m:oMath>
                </a14:m>
                <a:r>
                  <a:rPr lang="it-IT" sz="2000" dirty="0"/>
                  <a:t> per frammenti leggeri</a:t>
                </a:r>
              </a:p>
              <a:p>
                <a:pPr>
                  <a:buClrTx/>
                </a:pPr>
                <a:endParaRPr lang="it-IT" sz="2000" dirty="0"/>
              </a:p>
              <a:p>
                <a:pPr>
                  <a:buClrTx/>
                </a:pPr>
                <a:endParaRPr lang="it-IT" sz="2000" dirty="0"/>
              </a:p>
              <a:p>
                <a:pPr>
                  <a:buClrTx/>
                </a:pPr>
                <a:endParaRPr lang="it-IT" sz="2000" dirty="0"/>
              </a:p>
              <a:p>
                <a:pPr>
                  <a:buClrTx/>
                </a:pPr>
                <a:endParaRPr lang="it-IT" sz="2000" dirty="0"/>
              </a:p>
            </p:txBody>
          </p:sp>
        </mc:Choice>
        <mc:Fallback>
          <p:sp>
            <p:nvSpPr>
              <p:cNvPr id="11" name="Segnaposto contenuto 6">
                <a:extLst>
                  <a:ext uri="{FF2B5EF4-FFF2-40B4-BE49-F238E27FC236}">
                    <a16:creationId xmlns:a16="http://schemas.microsoft.com/office/drawing/2014/main" id="{3CE93913-1381-B6B6-56BB-5835A41E0B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7289" y="1068873"/>
                <a:ext cx="5042338" cy="2360127"/>
              </a:xfrm>
              <a:prstGeom prst="rect">
                <a:avLst/>
              </a:prstGeom>
              <a:blipFill>
                <a:blip r:embed="rId7"/>
                <a:stretch>
                  <a:fillRect l="-1814" t="-360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egnaposto piè di pagina 4">
            <a:extLst>
              <a:ext uri="{FF2B5EF4-FFF2-40B4-BE49-F238E27FC236}">
                <a16:creationId xmlns:a16="http://schemas.microsoft.com/office/drawing/2014/main" id="{3E8C77DA-5C47-8A65-7510-C715F6AFC1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1086" y="6492874"/>
            <a:ext cx="4114800" cy="365125"/>
          </a:xfrm>
        </p:spPr>
        <p:txBody>
          <a:bodyPr/>
          <a:lstStyle>
            <a:lvl1pPr algn="l">
              <a:defRPr sz="1200"/>
            </a:lvl1pPr>
          </a:lstStyle>
          <a:p>
            <a:r>
              <a:rPr lang="it-IT" dirty="0"/>
              <a:t>Alma Mater Studiorum - Università di Bologna</a:t>
            </a:r>
          </a:p>
        </p:txBody>
      </p:sp>
      <p:sp>
        <p:nvSpPr>
          <p:cNvPr id="9" name="Segnaposto numero diapositiva 5">
            <a:extLst>
              <a:ext uri="{FF2B5EF4-FFF2-40B4-BE49-F238E27FC236}">
                <a16:creationId xmlns:a16="http://schemas.microsoft.com/office/drawing/2014/main" id="{6096E6C4-BF1A-97C2-7819-39C2BC697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7714" y="6492875"/>
            <a:ext cx="2743200" cy="365125"/>
          </a:xfrm>
        </p:spPr>
        <p:txBody>
          <a:bodyPr/>
          <a:lstStyle>
            <a:lvl1pPr>
              <a:defRPr sz="1200"/>
            </a:lvl1pPr>
          </a:lstStyle>
          <a:p>
            <a:fld id="{036934C1-F421-4101-B738-F0FF59A8FE63}" type="slidenum">
              <a:rPr lang="it-IT" smtClean="0"/>
              <a:pPr/>
              <a:t>6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6138979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egnaposto contenuto 6">
            <a:extLst>
              <a:ext uri="{FF2B5EF4-FFF2-40B4-BE49-F238E27FC236}">
                <a16:creationId xmlns:a16="http://schemas.microsoft.com/office/drawing/2014/main" id="{A4BDB30C-8BB7-8E3F-8704-D90DDF35CB14}"/>
              </a:ext>
            </a:extLst>
          </p:cNvPr>
          <p:cNvSpPr txBox="1">
            <a:spLocks/>
          </p:cNvSpPr>
          <p:nvPr/>
        </p:nvSpPr>
        <p:spPr>
          <a:xfrm>
            <a:off x="493483" y="2109594"/>
            <a:ext cx="3106058" cy="3570430"/>
          </a:xfrm>
          <a:prstGeom prst="rect">
            <a:avLst/>
          </a:prstGeom>
          <a:ln w="28575">
            <a:solidFill>
              <a:srgbClr val="C00000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ClrTx/>
              <a:buFont typeface="Arial" panose="020B0604020202020204" pitchFamily="34" charset="0"/>
              <a:buNone/>
            </a:pPr>
            <a:r>
              <a:rPr lang="it-IT" sz="2400" b="1" dirty="0"/>
              <a:t>Upstream </a:t>
            </a:r>
            <a:r>
              <a:rPr lang="it-IT" sz="2400" b="1" dirty="0" err="1"/>
              <a:t>region</a:t>
            </a:r>
            <a:endParaRPr lang="it-IT" sz="2400" b="1" dirty="0"/>
          </a:p>
          <a:p>
            <a:pPr marL="0" indent="0" algn="ctr">
              <a:buClrTx/>
              <a:buFont typeface="Arial" panose="020B0604020202020204" pitchFamily="34" charset="0"/>
              <a:buNone/>
            </a:pPr>
            <a:endParaRPr lang="it-IT" sz="1800" dirty="0"/>
          </a:p>
          <a:p>
            <a:pPr>
              <a:buClrTx/>
            </a:pPr>
            <a:r>
              <a:rPr lang="it-IT" sz="2000" b="1" dirty="0">
                <a:solidFill>
                  <a:srgbClr val="01AE4A"/>
                </a:solidFill>
              </a:rPr>
              <a:t>Start Counter</a:t>
            </a:r>
            <a:r>
              <a:rPr lang="it-IT" sz="2000" dirty="0"/>
              <a:t>: trigger iniziale del TOF (Time Of Flight)</a:t>
            </a:r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A1F548B6-FA95-7372-AC28-8DC693100B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19905" y="1683158"/>
            <a:ext cx="7996324" cy="4656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2F917BCE-B2C5-E8CF-7EFB-E0DB7944D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Setup elettronico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B01EE73D-41D9-FE64-DD42-35F8E3B741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Alma Mater Studiorum - Università di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25992AE7-4E37-5A97-2263-6DDBA9C75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6934C1-F421-4101-B738-F0FF59A8FE63}" type="slidenum">
              <a:rPr lang="it-IT" smtClean="0"/>
              <a:pPr/>
              <a:t>7</a:t>
            </a:fld>
            <a:endParaRPr lang="it-IT" dirty="0"/>
          </a:p>
        </p:txBody>
      </p:sp>
      <p:sp>
        <p:nvSpPr>
          <p:cNvPr id="10" name="Ovale 9">
            <a:extLst>
              <a:ext uri="{FF2B5EF4-FFF2-40B4-BE49-F238E27FC236}">
                <a16:creationId xmlns:a16="http://schemas.microsoft.com/office/drawing/2014/main" id="{BDA08C0B-06A8-D628-6DB0-F4AB30596085}"/>
              </a:ext>
            </a:extLst>
          </p:cNvPr>
          <p:cNvSpPr/>
          <p:nvPr/>
        </p:nvSpPr>
        <p:spPr>
          <a:xfrm>
            <a:off x="4136571" y="3429000"/>
            <a:ext cx="1451428" cy="1317172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Segnaposto contenuto 6">
            <a:extLst>
              <a:ext uri="{FF2B5EF4-FFF2-40B4-BE49-F238E27FC236}">
                <a16:creationId xmlns:a16="http://schemas.microsoft.com/office/drawing/2014/main" id="{D892738F-7C7A-6C1D-FF1B-18DAD28E99D9}"/>
              </a:ext>
            </a:extLst>
          </p:cNvPr>
          <p:cNvSpPr txBox="1">
            <a:spLocks/>
          </p:cNvSpPr>
          <p:nvPr/>
        </p:nvSpPr>
        <p:spPr>
          <a:xfrm>
            <a:off x="493482" y="4482822"/>
            <a:ext cx="3106057" cy="119720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</a:pPr>
            <a:r>
              <a:rPr lang="it-IT" sz="2000" b="1" dirty="0" err="1">
                <a:solidFill>
                  <a:srgbClr val="3A4C7F"/>
                </a:solidFill>
              </a:rPr>
              <a:t>Beam</a:t>
            </a:r>
            <a:r>
              <a:rPr lang="it-IT" sz="2000" b="1" dirty="0">
                <a:solidFill>
                  <a:srgbClr val="3A4C7F"/>
                </a:solidFill>
              </a:rPr>
              <a:t> Monitor</a:t>
            </a:r>
            <a:r>
              <a:rPr lang="it-IT" sz="2000" dirty="0"/>
              <a:t>: misure di posizione e direzione del fascio</a:t>
            </a:r>
          </a:p>
          <a:p>
            <a:pPr>
              <a:buClrTx/>
            </a:pPr>
            <a:endParaRPr lang="it-IT" sz="2000" dirty="0"/>
          </a:p>
        </p:txBody>
      </p:sp>
      <p:sp>
        <p:nvSpPr>
          <p:cNvPr id="11" name="Segnaposto contenuto 6">
            <a:extLst>
              <a:ext uri="{FF2B5EF4-FFF2-40B4-BE49-F238E27FC236}">
                <a16:creationId xmlns:a16="http://schemas.microsoft.com/office/drawing/2014/main" id="{696F8462-3578-BB5E-A8AF-DC15F31C5B48}"/>
              </a:ext>
            </a:extLst>
          </p:cNvPr>
          <p:cNvSpPr txBox="1">
            <a:spLocks/>
          </p:cNvSpPr>
          <p:nvPr/>
        </p:nvSpPr>
        <p:spPr>
          <a:xfrm>
            <a:off x="275771" y="1054797"/>
            <a:ext cx="11756572" cy="7677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Tx/>
              <a:buFont typeface="Arial" panose="020B0604020202020204" pitchFamily="34" charset="0"/>
              <a:buNone/>
            </a:pPr>
            <a:r>
              <a:rPr lang="it-IT" sz="2000" dirty="0"/>
              <a:t>Le proprietà fisiche dei frammenti consentono la loro ricostruzione isotopica in </a:t>
            </a:r>
            <a:r>
              <a:rPr lang="it-IT" sz="2000" b="1" dirty="0"/>
              <a:t>cinematica inversa </a:t>
            </a:r>
            <a:r>
              <a:rPr lang="it-IT" sz="2000" dirty="0"/>
              <a:t>e </a:t>
            </a:r>
            <a:r>
              <a:rPr lang="it-IT" sz="2000" b="1" dirty="0"/>
              <a:t>diretta</a:t>
            </a:r>
            <a:r>
              <a:rPr lang="it-IT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524799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>
            <a:extLst>
              <a:ext uri="{FF2B5EF4-FFF2-40B4-BE49-F238E27FC236}">
                <a16:creationId xmlns:a16="http://schemas.microsoft.com/office/drawing/2014/main" id="{F52D9E99-A1BD-8EC5-6A96-27CA25B731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19905" y="1683158"/>
            <a:ext cx="7996324" cy="4656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2F917BCE-B2C5-E8CF-7EFB-E0DB7944D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Setup elettronico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B01EE73D-41D9-FE64-DD42-35F8E3B741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Alma Mater Studiorum - Università di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25992AE7-4E37-5A97-2263-6DDBA9C75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6934C1-F421-4101-B738-F0FF59A8FE63}" type="slidenum">
              <a:rPr lang="it-IT" smtClean="0"/>
              <a:pPr/>
              <a:t>8</a:t>
            </a:fld>
            <a:endParaRPr lang="it-IT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Segnaposto contenuto 6">
                <a:extLst>
                  <a:ext uri="{FF2B5EF4-FFF2-40B4-BE49-F238E27FC236}">
                    <a16:creationId xmlns:a16="http://schemas.microsoft.com/office/drawing/2014/main" id="{A4BDB30C-8BB7-8E3F-8704-D90DDF35CB1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93484" y="2109594"/>
                <a:ext cx="3106058" cy="3597015"/>
              </a:xfrm>
              <a:prstGeom prst="rect">
                <a:avLst/>
              </a:prstGeom>
              <a:ln w="28575">
                <a:solidFill>
                  <a:srgbClr val="C00000"/>
                </a:solidFill>
              </a:ln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ClrTx/>
                  <a:buFont typeface="Arial" panose="020B0604020202020204" pitchFamily="34" charset="0"/>
                  <a:buNone/>
                </a:pPr>
                <a:r>
                  <a:rPr lang="it-IT" sz="2400" b="1" dirty="0"/>
                  <a:t>Tracking </a:t>
                </a:r>
                <a:r>
                  <a:rPr lang="it-IT" sz="2400" b="1" dirty="0" err="1"/>
                  <a:t>region</a:t>
                </a:r>
                <a:endParaRPr lang="it-IT" sz="2400" b="1" dirty="0"/>
              </a:p>
              <a:p>
                <a:pPr marL="0" indent="0" algn="ctr">
                  <a:buClrTx/>
                  <a:buFont typeface="Arial" panose="020B0604020202020204" pitchFamily="34" charset="0"/>
                  <a:buNone/>
                </a:pPr>
                <a:endParaRPr lang="it-IT" sz="1800" dirty="0"/>
              </a:p>
              <a:p>
                <a:pPr>
                  <a:buClrTx/>
                </a:pPr>
                <a:r>
                  <a:rPr lang="it-IT" sz="2000" b="1" dirty="0">
                    <a:solidFill>
                      <a:srgbClr val="0D73C1"/>
                    </a:solidFill>
                  </a:rPr>
                  <a:t>Magneti permanenti</a:t>
                </a:r>
                <a:r>
                  <a:rPr lang="it-IT" sz="2000" dirty="0"/>
                  <a:t>: misura di </a:t>
                </a:r>
                <a14:m>
                  <m:oMath xmlns:m="http://schemas.openxmlformats.org/officeDocument/2006/math">
                    <m:r>
                      <a:rPr lang="it-IT" sz="2000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it-IT" sz="2000" dirty="0"/>
                  <a:t> dalla deflessione magnetica</a:t>
                </a:r>
              </a:p>
            </p:txBody>
          </p:sp>
        </mc:Choice>
        <mc:Fallback>
          <p:sp>
            <p:nvSpPr>
              <p:cNvPr id="9" name="Segnaposto contenuto 6">
                <a:extLst>
                  <a:ext uri="{FF2B5EF4-FFF2-40B4-BE49-F238E27FC236}">
                    <a16:creationId xmlns:a16="http://schemas.microsoft.com/office/drawing/2014/main" id="{A4BDB30C-8BB7-8E3F-8704-D90DDF35CB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484" y="2109594"/>
                <a:ext cx="3106058" cy="3597015"/>
              </a:xfrm>
              <a:prstGeom prst="rect">
                <a:avLst/>
              </a:prstGeom>
              <a:blipFill>
                <a:blip r:embed="rId4"/>
                <a:stretch>
                  <a:fillRect l="-1362" t="-2017"/>
                </a:stretch>
              </a:blipFill>
              <a:ln w="28575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Ovale 9">
            <a:extLst>
              <a:ext uri="{FF2B5EF4-FFF2-40B4-BE49-F238E27FC236}">
                <a16:creationId xmlns:a16="http://schemas.microsoft.com/office/drawing/2014/main" id="{BDA08C0B-06A8-D628-6DB0-F4AB30596085}"/>
              </a:ext>
            </a:extLst>
          </p:cNvPr>
          <p:cNvSpPr/>
          <p:nvPr/>
        </p:nvSpPr>
        <p:spPr>
          <a:xfrm>
            <a:off x="5370285" y="2450858"/>
            <a:ext cx="3338285" cy="2924087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Segnaposto contenuto 6">
            <a:extLst>
              <a:ext uri="{FF2B5EF4-FFF2-40B4-BE49-F238E27FC236}">
                <a16:creationId xmlns:a16="http://schemas.microsoft.com/office/drawing/2014/main" id="{D892738F-7C7A-6C1D-FF1B-18DAD28E99D9}"/>
              </a:ext>
            </a:extLst>
          </p:cNvPr>
          <p:cNvSpPr txBox="1">
            <a:spLocks/>
          </p:cNvSpPr>
          <p:nvPr/>
        </p:nvSpPr>
        <p:spPr>
          <a:xfrm>
            <a:off x="493483" y="4156395"/>
            <a:ext cx="3106058" cy="155021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</a:pPr>
            <a:r>
              <a:rPr lang="it-IT" sz="2000" b="1" dirty="0">
                <a:solidFill>
                  <a:srgbClr val="C00707"/>
                </a:solidFill>
              </a:rPr>
              <a:t>Vertex, Inner Tracker </a:t>
            </a:r>
            <a:r>
              <a:rPr lang="it-IT" sz="2000" dirty="0"/>
              <a:t>e</a:t>
            </a:r>
            <a:r>
              <a:rPr lang="it-IT" sz="2000" b="1" dirty="0">
                <a:solidFill>
                  <a:srgbClr val="C00707"/>
                </a:solidFill>
              </a:rPr>
              <a:t> </a:t>
            </a:r>
            <a:r>
              <a:rPr lang="it-IT" sz="2000" b="1" dirty="0" err="1">
                <a:solidFill>
                  <a:srgbClr val="8A8A8A"/>
                </a:solidFill>
              </a:rPr>
              <a:t>Microstrip</a:t>
            </a:r>
            <a:r>
              <a:rPr lang="it-IT" sz="2000" b="1" dirty="0">
                <a:solidFill>
                  <a:srgbClr val="8A8A8A"/>
                </a:solidFill>
              </a:rPr>
              <a:t> Silicon Detector</a:t>
            </a:r>
            <a:r>
              <a:rPr lang="it-IT" sz="2000" dirty="0"/>
              <a:t>: misure di tracciamento dei frammenti</a:t>
            </a:r>
          </a:p>
        </p:txBody>
      </p:sp>
      <p:sp>
        <p:nvSpPr>
          <p:cNvPr id="11" name="Segnaposto contenuto 6">
            <a:extLst>
              <a:ext uri="{FF2B5EF4-FFF2-40B4-BE49-F238E27FC236}">
                <a16:creationId xmlns:a16="http://schemas.microsoft.com/office/drawing/2014/main" id="{88417F8E-B35E-7A1C-9073-7BC97E61D422}"/>
              </a:ext>
            </a:extLst>
          </p:cNvPr>
          <p:cNvSpPr txBox="1">
            <a:spLocks/>
          </p:cNvSpPr>
          <p:nvPr/>
        </p:nvSpPr>
        <p:spPr>
          <a:xfrm>
            <a:off x="275771" y="1054797"/>
            <a:ext cx="11756572" cy="7677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Tx/>
              <a:buFont typeface="Arial" panose="020B0604020202020204" pitchFamily="34" charset="0"/>
              <a:buNone/>
            </a:pPr>
            <a:r>
              <a:rPr lang="it-IT" sz="2000" dirty="0"/>
              <a:t>Le proprietà fisiche dei frammenti consentono la loro ricostruzione isotopica in </a:t>
            </a:r>
            <a:r>
              <a:rPr lang="it-IT" sz="2000" b="1" dirty="0"/>
              <a:t>cinematica inversa </a:t>
            </a:r>
            <a:r>
              <a:rPr lang="it-IT" sz="2000" dirty="0"/>
              <a:t>e </a:t>
            </a:r>
            <a:r>
              <a:rPr lang="it-IT" sz="2000" b="1" dirty="0"/>
              <a:t>diretta</a:t>
            </a:r>
            <a:r>
              <a:rPr lang="it-IT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275585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F917BCE-B2C5-E8CF-7EFB-E0DB7944D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Setup elettronico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B01EE73D-41D9-FE64-DD42-35F8E3B741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Alma Mater Studiorum - Università di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25992AE7-4E37-5A97-2263-6DDBA9C75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6934C1-F421-4101-B738-F0FF59A8FE63}" type="slidenum">
              <a:rPr lang="it-IT" smtClean="0"/>
              <a:pPr/>
              <a:t>9</a:t>
            </a:fld>
            <a:endParaRPr lang="it-IT" dirty="0"/>
          </a:p>
        </p:txBody>
      </p:sp>
      <p:sp>
        <p:nvSpPr>
          <p:cNvPr id="7" name="Segnaposto contenuto 6">
            <a:extLst>
              <a:ext uri="{FF2B5EF4-FFF2-40B4-BE49-F238E27FC236}">
                <a16:creationId xmlns:a16="http://schemas.microsoft.com/office/drawing/2014/main" id="{BB07C863-E731-880E-1148-37C6E52604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5771" y="1054797"/>
            <a:ext cx="11756572" cy="7677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2000" dirty="0"/>
              <a:t>Le proprietà fisiche dei frammenti consentono la loro ricostruzione isotopica in </a:t>
            </a:r>
            <a:r>
              <a:rPr lang="it-IT" sz="2000" b="1" dirty="0"/>
              <a:t>cinematica inversa </a:t>
            </a:r>
            <a:r>
              <a:rPr lang="it-IT" sz="2000" dirty="0"/>
              <a:t>e </a:t>
            </a:r>
            <a:r>
              <a:rPr lang="it-IT" sz="2000" b="1" dirty="0"/>
              <a:t>diretta</a:t>
            </a:r>
            <a:r>
              <a:rPr lang="it-IT" sz="2000" dirty="0"/>
              <a:t>.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39BAC7E5-1DB2-366A-1DD0-3C46055C86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19905" y="1683158"/>
            <a:ext cx="7996324" cy="4656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egnaposto contenuto 6">
            <a:extLst>
              <a:ext uri="{FF2B5EF4-FFF2-40B4-BE49-F238E27FC236}">
                <a16:creationId xmlns:a16="http://schemas.microsoft.com/office/drawing/2014/main" id="{A4BDB30C-8BB7-8E3F-8704-D90DDF35CB14}"/>
              </a:ext>
            </a:extLst>
          </p:cNvPr>
          <p:cNvSpPr txBox="1">
            <a:spLocks/>
          </p:cNvSpPr>
          <p:nvPr/>
        </p:nvSpPr>
        <p:spPr>
          <a:xfrm>
            <a:off x="493484" y="2560113"/>
            <a:ext cx="3157383" cy="2694059"/>
          </a:xfrm>
          <a:prstGeom prst="rect">
            <a:avLst/>
          </a:prstGeom>
          <a:ln w="28575">
            <a:solidFill>
              <a:srgbClr val="C00000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ClrTx/>
              <a:buFont typeface="Arial" panose="020B0604020202020204" pitchFamily="34" charset="0"/>
              <a:buNone/>
            </a:pPr>
            <a:r>
              <a:rPr lang="it-IT" sz="2400" b="1" dirty="0"/>
              <a:t>Downstream </a:t>
            </a:r>
            <a:r>
              <a:rPr lang="it-IT" sz="2400" b="1" dirty="0" err="1"/>
              <a:t>region</a:t>
            </a:r>
            <a:endParaRPr lang="it-IT" sz="2400" b="1" dirty="0"/>
          </a:p>
          <a:p>
            <a:pPr marL="0" indent="0" algn="ctr">
              <a:buClrTx/>
              <a:buFont typeface="Arial" panose="020B0604020202020204" pitchFamily="34" charset="0"/>
              <a:buNone/>
            </a:pPr>
            <a:endParaRPr lang="it-IT" sz="1800" dirty="0"/>
          </a:p>
          <a:p>
            <a:pPr>
              <a:buClrTx/>
            </a:pPr>
            <a:r>
              <a:rPr lang="it-IT" sz="2000" b="1" dirty="0">
                <a:solidFill>
                  <a:srgbClr val="FF2B2B"/>
                </a:solidFill>
              </a:rPr>
              <a:t>TOF-Wall</a:t>
            </a:r>
            <a:r>
              <a:rPr lang="it-IT" sz="2000" dirty="0"/>
              <a:t>: identificazione del numero atomico</a:t>
            </a:r>
          </a:p>
        </p:txBody>
      </p:sp>
      <p:sp>
        <p:nvSpPr>
          <p:cNvPr id="10" name="Ovale 9">
            <a:extLst>
              <a:ext uri="{FF2B5EF4-FFF2-40B4-BE49-F238E27FC236}">
                <a16:creationId xmlns:a16="http://schemas.microsoft.com/office/drawing/2014/main" id="{BDA08C0B-06A8-D628-6DB0-F4AB30596085}"/>
              </a:ext>
            </a:extLst>
          </p:cNvPr>
          <p:cNvSpPr/>
          <p:nvPr/>
        </p:nvSpPr>
        <p:spPr>
          <a:xfrm>
            <a:off x="9840686" y="2211771"/>
            <a:ext cx="2145714" cy="3463316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Segnaposto contenuto 6">
            <a:extLst>
              <a:ext uri="{FF2B5EF4-FFF2-40B4-BE49-F238E27FC236}">
                <a16:creationId xmlns:a16="http://schemas.microsoft.com/office/drawing/2014/main" id="{D892738F-7C7A-6C1D-FF1B-18DAD28E99D9}"/>
              </a:ext>
            </a:extLst>
          </p:cNvPr>
          <p:cNvSpPr txBox="1">
            <a:spLocks/>
          </p:cNvSpPr>
          <p:nvPr/>
        </p:nvSpPr>
        <p:spPr>
          <a:xfrm>
            <a:off x="493483" y="4486473"/>
            <a:ext cx="3157383" cy="767699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</a:pPr>
            <a:r>
              <a:rPr lang="it-IT" sz="2000" b="1" dirty="0"/>
              <a:t>Calorimetro</a:t>
            </a:r>
            <a:r>
              <a:rPr lang="it-IT" sz="2000" dirty="0"/>
              <a:t>: misura di energia cinetica</a:t>
            </a:r>
          </a:p>
          <a:p>
            <a:pPr>
              <a:buClrTx/>
            </a:pPr>
            <a:endParaRPr lang="it-IT" sz="2000" dirty="0"/>
          </a:p>
        </p:txBody>
      </p:sp>
    </p:spTree>
    <p:extLst>
      <p:ext uri="{BB962C8B-B14F-4D97-AF65-F5344CB8AC3E}">
        <p14:creationId xmlns:p14="http://schemas.microsoft.com/office/powerpoint/2010/main" val="3510899127"/>
      </p:ext>
    </p:extLst>
  </p:cSld>
  <p:clrMapOvr>
    <a:masterClrMapping/>
  </p:clrMapOvr>
</p:sld>
</file>

<file path=ppt/theme/theme1.xml><?xml version="1.0" encoding="utf-8"?>
<a:theme xmlns:a="http://schemas.openxmlformats.org/drawingml/2006/main" name="Personalizza struttur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Latex">
      <a:majorFont>
        <a:latin typeface="RomanSerif"/>
        <a:ea typeface=""/>
        <a:cs typeface=""/>
      </a:majorFont>
      <a:minorFont>
        <a:latin typeface="RomanSerif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3825</TotalTime>
  <Words>1946</Words>
  <Application>Microsoft Office PowerPoint</Application>
  <PresentationFormat>Widescreen</PresentationFormat>
  <Paragraphs>339</Paragraphs>
  <Slides>33</Slides>
  <Notes>24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33</vt:i4>
      </vt:variant>
    </vt:vector>
  </HeadingPairs>
  <TitlesOfParts>
    <vt:vector size="38" baseType="lpstr">
      <vt:lpstr>Arial</vt:lpstr>
      <vt:lpstr>Cambria Math</vt:lpstr>
      <vt:lpstr>RomanSerif</vt:lpstr>
      <vt:lpstr>Times New Roman</vt:lpstr>
      <vt:lpstr>Personalizza struttura</vt:lpstr>
      <vt:lpstr>IDENTIFICAZIONE DEI FRAMMENTI NUCLEARI PRODOTTI IN EVENTI SIMULATI ALL’ESPERIMENTO FOOT</vt:lpstr>
      <vt:lpstr>Adroterapia</vt:lpstr>
      <vt:lpstr>Adroterapia</vt:lpstr>
      <vt:lpstr>Adroterapia</vt:lpstr>
      <vt:lpstr>Esperimento FOOT (FragmentatiOn Of Target)</vt:lpstr>
      <vt:lpstr>Apparato sperimentale di FOOT</vt:lpstr>
      <vt:lpstr>Setup elettronico</vt:lpstr>
      <vt:lpstr>Setup elettronico</vt:lpstr>
      <vt:lpstr>Setup elettronico</vt:lpstr>
      <vt:lpstr>Identificazione dei frammenti</vt:lpstr>
      <vt:lpstr>Identificazione del numero atomico</vt:lpstr>
      <vt:lpstr>Identificazione del numero atomico</vt:lpstr>
      <vt:lpstr>Identificazione del numero atomico</vt:lpstr>
      <vt:lpstr>Identificazione del numero atomico</vt:lpstr>
      <vt:lpstr>Identificazione del numero di massa</vt:lpstr>
      <vt:lpstr>Identificazione del numero di massa</vt:lpstr>
      <vt:lpstr>Identificazione del numero di massa</vt:lpstr>
      <vt:lpstr>Correlazione dei numeri di massa</vt:lpstr>
      <vt:lpstr>Correlazione dei numeri di massa</vt:lpstr>
      <vt:lpstr>Correlazione dei numeri di massa</vt:lpstr>
      <vt:lpstr>Selezione dei numeri di massa</vt:lpstr>
      <vt:lpstr>Selezione dei numeri di massa</vt:lpstr>
      <vt:lpstr>Selezione dei numeri di massa</vt:lpstr>
      <vt:lpstr>Il caso del 8Be</vt:lpstr>
      <vt:lpstr>Identificazione del numero di massa</vt:lpstr>
      <vt:lpstr>Conclusioni</vt:lpstr>
      <vt:lpstr>Conclusioni</vt:lpstr>
      <vt:lpstr>Slides di backup</vt:lpstr>
      <vt:lpstr>Ricostruzione isotopica di A_1</vt:lpstr>
      <vt:lpstr>Ricostruzione isotopica di A_2</vt:lpstr>
      <vt:lpstr>Ricostruzione isotopica di A_3</vt:lpstr>
      <vt:lpstr>Il caso del 8Be</vt:lpstr>
      <vt:lpstr>Il caso del 8Be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Simone Pasquini - simone.pasquini7@studio.unibo.it</cp:lastModifiedBy>
  <cp:revision>161</cp:revision>
  <dcterms:modified xsi:type="dcterms:W3CDTF">2024-07-17T21:15:07Z</dcterms:modified>
</cp:coreProperties>
</file>